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74" r:id="rId6"/>
    <p:sldId id="276" r:id="rId7"/>
    <p:sldId id="264" r:id="rId8"/>
    <p:sldId id="275" r:id="rId9"/>
    <p:sldId id="269" r:id="rId10"/>
    <p:sldId id="272" r:id="rId11"/>
    <p:sldId id="259" r:id="rId12"/>
    <p:sldId id="270" r:id="rId13"/>
    <p:sldId id="271" r:id="rId14"/>
    <p:sldId id="273" r:id="rId15"/>
    <p:sldId id="265" r:id="rId16"/>
    <p:sldId id="266" r:id="rId17"/>
    <p:sldId id="277" r:id="rId18"/>
    <p:sldId id="267" r:id="rId19"/>
    <p:sldId id="260" r:id="rId20"/>
    <p:sldId id="261" r:id="rId21"/>
    <p:sldId id="279" r:id="rId22"/>
    <p:sldId id="278" r:id="rId23"/>
    <p:sldId id="268" r:id="rId2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83A579-9439-34BC-F00D-8F1084B6EE30}" name="Martina Poliakova" initials="MP" userId="dfb084ad24b60e3a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8" d="100"/>
          <a:sy n="108" d="100"/>
        </p:scale>
        <p:origin x="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4513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7256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06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406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2817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590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5600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3690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4686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6662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5749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2589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4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6E88A6"/>
          </a:solidFill>
          <a:ln w="12700">
            <a:solidFill>
              <a:srgbClr val="6E88A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228600"/>
            <a:ext cx="3657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kern="0" spc="130" dirty="0">
                <a:solidFill>
                  <a:srgbClr val="6C6A61"/>
                </a:solidFill>
              </a:rPr>
              <a:t>LEN • HISTORIE A SOUČASNOST</a:t>
            </a:r>
            <a:endParaRPr lang="en-US" sz="900" dirty="0"/>
          </a:p>
        </p:txBody>
      </p:sp>
      <p:sp>
        <p:nvSpPr>
          <p:cNvPr id="4" name="Text 2"/>
          <p:cNvSpPr/>
          <p:nvPr/>
        </p:nvSpPr>
        <p:spPr>
          <a:xfrm>
            <a:off x="11155680" y="228600"/>
            <a:ext cx="457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4F0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"/>
          <p:cNvSpPr/>
          <p:nvPr/>
        </p:nvSpPr>
        <p:spPr>
          <a:xfrm>
            <a:off x="8034223" y="-64008"/>
            <a:ext cx="4142232" cy="6858000"/>
          </a:xfrm>
          <a:prstGeom prst="rect">
            <a:avLst/>
          </a:prstGeom>
          <a:solidFill>
            <a:srgbClr val="DDE4E8"/>
          </a:solidFill>
          <a:ln w="12700">
            <a:solidFill>
              <a:srgbClr val="DDE4E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77240" y="1325880"/>
            <a:ext cx="6766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400" b="1" dirty="0">
                <a:solidFill>
                  <a:srgbClr val="25312E"/>
                </a:solidFill>
              </a:rPr>
              <a:t>LEN</a:t>
            </a:r>
            <a:endParaRPr lang="en-US" sz="5400" dirty="0"/>
          </a:p>
        </p:txBody>
      </p:sp>
      <p:sp>
        <p:nvSpPr>
          <p:cNvPr id="5" name="Text 3"/>
          <p:cNvSpPr/>
          <p:nvPr/>
        </p:nvSpPr>
        <p:spPr>
          <a:xfrm>
            <a:off x="822960" y="2331720"/>
            <a:ext cx="6400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dirty="0">
                <a:solidFill>
                  <a:srgbClr val="6E88A6"/>
                </a:solidFill>
              </a:rPr>
              <a:t>historie a současnost</a:t>
            </a:r>
            <a:endParaRPr lang="en-US" sz="2700" dirty="0"/>
          </a:p>
        </p:txBody>
      </p:sp>
      <p:sp>
        <p:nvSpPr>
          <p:cNvPr id="6" name="Text 4"/>
          <p:cNvSpPr/>
          <p:nvPr/>
        </p:nvSpPr>
        <p:spPr>
          <a:xfrm>
            <a:off x="841248" y="3154680"/>
            <a:ext cx="60350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dirty="0">
                <a:solidFill>
                  <a:srgbClr val="6C6A61"/>
                </a:solidFill>
              </a:rPr>
              <a:t>Od modrého pole přes vlákno a přízi až k tkanině — materiál, který provází člověka tisíce let.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4425352" y="1457864"/>
            <a:ext cx="3421538" cy="7332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i="1" dirty="0">
                <a:solidFill>
                  <a:srgbClr val="25312E"/>
                </a:solidFill>
              </a:rPr>
              <a:t>Linum usitatissimum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9665208" y="3364992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500" dirty="0">
                <a:solidFill>
                  <a:srgbClr val="F4F0E6"/>
                </a:solidFill>
              </a:rPr>
              <a:t>✦</a:t>
            </a:r>
            <a:endParaRPr lang="en-US" sz="4500" dirty="0"/>
          </a:p>
        </p:txBody>
      </p:sp>
      <p:cxnSp>
        <p:nvCxnSpPr>
          <p:cNvPr id="10" name="Connector 9"/>
          <p:cNvCxnSpPr/>
          <p:nvPr/>
        </p:nvCxnSpPr>
        <p:spPr>
          <a:xfrm flipH="1" flipV="1">
            <a:off x="11795150" y="4343400"/>
            <a:ext cx="213970" cy="2331720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or 10"/>
          <p:cNvCxnSpPr/>
          <p:nvPr/>
        </p:nvCxnSpPr>
        <p:spPr>
          <a:xfrm flipV="1">
            <a:off x="11970605" y="6090818"/>
            <a:ext cx="274320" cy="164592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 rot="2100000">
            <a:off x="12190061" y="5935370"/>
            <a:ext cx="109728" cy="310896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3" name="Connector 12"/>
          <p:cNvCxnSpPr/>
          <p:nvPr/>
        </p:nvCxnSpPr>
        <p:spPr>
          <a:xfrm flipH="1" flipV="1">
            <a:off x="11662050" y="5717743"/>
            <a:ext cx="274320" cy="164592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 rot="19500000">
            <a:off x="11607186" y="5562295"/>
            <a:ext cx="109728" cy="310896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5" name="Connector 14"/>
          <p:cNvCxnSpPr/>
          <p:nvPr/>
        </p:nvCxnSpPr>
        <p:spPr>
          <a:xfrm flipV="1">
            <a:off x="11902135" y="5344668"/>
            <a:ext cx="274320" cy="164592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 rot="2100000">
            <a:off x="12121591" y="5189220"/>
            <a:ext cx="109728" cy="310896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7" name="Connector 16"/>
          <p:cNvCxnSpPr/>
          <p:nvPr/>
        </p:nvCxnSpPr>
        <p:spPr>
          <a:xfrm flipH="1" flipV="1">
            <a:off x="11593580" y="4971592"/>
            <a:ext cx="274320" cy="164592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 rot="19500000">
            <a:off x="11538716" y="4816144"/>
            <a:ext cx="109728" cy="310896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9" name="Connector 18"/>
          <p:cNvCxnSpPr/>
          <p:nvPr/>
        </p:nvCxnSpPr>
        <p:spPr>
          <a:xfrm flipV="1">
            <a:off x="11837944" y="4645152"/>
            <a:ext cx="274320" cy="164592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 rot="2100000">
            <a:off x="12057400" y="4489704"/>
            <a:ext cx="109728" cy="310896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11739189" y="4181734"/>
            <a:ext cx="111922" cy="15544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Oval 21"/>
          <p:cNvSpPr/>
          <p:nvPr/>
        </p:nvSpPr>
        <p:spPr>
          <a:xfrm rot="4320000">
            <a:off x="11819022" y="4239736"/>
            <a:ext cx="111922" cy="15544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Oval 22"/>
          <p:cNvSpPr/>
          <p:nvPr/>
        </p:nvSpPr>
        <p:spPr>
          <a:xfrm rot="8640000">
            <a:off x="11788528" y="4333586"/>
            <a:ext cx="111922" cy="15544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Oval 23"/>
          <p:cNvSpPr/>
          <p:nvPr/>
        </p:nvSpPr>
        <p:spPr>
          <a:xfrm rot="12960000">
            <a:off x="11689849" y="4333586"/>
            <a:ext cx="111922" cy="15544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 rot="17280000">
            <a:off x="11659355" y="4239736"/>
            <a:ext cx="111922" cy="15544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11767169" y="4315419"/>
            <a:ext cx="55961" cy="5596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7" name="Connector 26"/>
          <p:cNvCxnSpPr/>
          <p:nvPr/>
        </p:nvCxnSpPr>
        <p:spPr>
          <a:xfrm flipH="1" flipV="1">
            <a:off x="11598828" y="5173218"/>
            <a:ext cx="292608" cy="21945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11556034" y="5049591"/>
            <a:ext cx="85587" cy="11887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Oval 28"/>
          <p:cNvSpPr/>
          <p:nvPr/>
        </p:nvSpPr>
        <p:spPr>
          <a:xfrm rot="4320000">
            <a:off x="11617083" y="5093945"/>
            <a:ext cx="85587" cy="11887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 rot="8640000">
            <a:off x="11593765" y="5165713"/>
            <a:ext cx="85587" cy="11887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 rot="12960000">
            <a:off x="11518304" y="5165713"/>
            <a:ext cx="85587" cy="11887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Oval 31"/>
          <p:cNvSpPr/>
          <p:nvPr/>
        </p:nvSpPr>
        <p:spPr>
          <a:xfrm rot="17280000">
            <a:off x="11494985" y="5093945"/>
            <a:ext cx="85587" cy="11887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1577431" y="5151821"/>
            <a:ext cx="42793" cy="42793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4" name="Connector 33"/>
          <p:cNvCxnSpPr/>
          <p:nvPr/>
        </p:nvCxnSpPr>
        <p:spPr>
          <a:xfrm flipV="1">
            <a:off x="182880" y="5852160"/>
            <a:ext cx="154058" cy="822960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ctor 34"/>
          <p:cNvCxnSpPr/>
          <p:nvPr/>
        </p:nvCxnSpPr>
        <p:spPr>
          <a:xfrm flipH="1" flipV="1">
            <a:off x="13100" y="6408480"/>
            <a:ext cx="197510" cy="118507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-26402" y="6296558"/>
            <a:ext cx="79004" cy="223845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7" name="Connector 36"/>
          <p:cNvCxnSpPr/>
          <p:nvPr/>
        </p:nvCxnSpPr>
        <p:spPr>
          <a:xfrm flipV="1">
            <a:off x="235259" y="6276807"/>
            <a:ext cx="197511" cy="11850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Oval 37"/>
          <p:cNvSpPr/>
          <p:nvPr/>
        </p:nvSpPr>
        <p:spPr>
          <a:xfrm rot="2100000">
            <a:off x="393268" y="6164884"/>
            <a:ext cx="79004" cy="223845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9" name="Connector 38"/>
          <p:cNvCxnSpPr/>
          <p:nvPr/>
        </p:nvCxnSpPr>
        <p:spPr>
          <a:xfrm flipH="1" flipV="1">
            <a:off x="62398" y="6145133"/>
            <a:ext cx="197511" cy="118507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 rot="19500000">
            <a:off x="22896" y="6033211"/>
            <a:ext cx="79004" cy="223845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1" name="Connector 40"/>
          <p:cNvCxnSpPr/>
          <p:nvPr/>
        </p:nvCxnSpPr>
        <p:spPr>
          <a:xfrm flipV="1">
            <a:off x="284558" y="6013460"/>
            <a:ext cx="197510" cy="11850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 rot="2100000">
            <a:off x="442566" y="5901537"/>
            <a:ext cx="79004" cy="223845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H="1" flipV="1">
            <a:off x="108616" y="5898245"/>
            <a:ext cx="197510" cy="118507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 rot="19500000">
            <a:off x="69114" y="5786323"/>
            <a:ext cx="79004" cy="223845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>
            <a:off x="296645" y="5735760"/>
            <a:ext cx="80584" cy="11192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4320000">
            <a:off x="354126" y="5777522"/>
            <a:ext cx="80584" cy="11192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8640000">
            <a:off x="332170" y="5845094"/>
            <a:ext cx="80584" cy="11192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2960000">
            <a:off x="261121" y="5845094"/>
            <a:ext cx="80584" cy="11192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 rot="17280000">
            <a:off x="239165" y="5777522"/>
            <a:ext cx="80584" cy="111922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316792" y="5832013"/>
            <a:ext cx="40292" cy="4029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1" name="Connector 50"/>
          <p:cNvCxnSpPr/>
          <p:nvPr/>
        </p:nvCxnSpPr>
        <p:spPr>
          <a:xfrm flipV="1">
            <a:off x="267611" y="6064483"/>
            <a:ext cx="210678" cy="158009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447478" y="5975472"/>
            <a:ext cx="61623" cy="8558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491433" y="6007407"/>
            <a:ext cx="61623" cy="8558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474644" y="6059080"/>
            <a:ext cx="61623" cy="8558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420312" y="6059080"/>
            <a:ext cx="61623" cy="8558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403522" y="6007407"/>
            <a:ext cx="61623" cy="8558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462883" y="6049077"/>
            <a:ext cx="30811" cy="3081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997CECEE-14A6-0598-B1EF-6D3BE163FF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8744" y="3178363"/>
            <a:ext cx="1685153" cy="1915952"/>
          </a:xfrm>
          <a:prstGeom prst="rect">
            <a:avLst/>
          </a:prstGeom>
        </p:spPr>
      </p:pic>
      <p:sp>
        <p:nvSpPr>
          <p:cNvPr id="60" name="TextovéPole 59">
            <a:extLst>
              <a:ext uri="{FF2B5EF4-FFF2-40B4-BE49-F238E27FC236}">
                <a16:creationId xmlns:a16="http://schemas.microsoft.com/office/drawing/2014/main" id="{322DF5FA-83FB-7375-4AD8-B7B37C7FEF67}"/>
              </a:ext>
            </a:extLst>
          </p:cNvPr>
          <p:cNvSpPr txBox="1"/>
          <p:nvPr/>
        </p:nvSpPr>
        <p:spPr>
          <a:xfrm>
            <a:off x="1423358" y="4297680"/>
            <a:ext cx="54831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Historie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Současnost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Ruční zpracování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61" name="Obrázek 60">
            <a:extLst>
              <a:ext uri="{FF2B5EF4-FFF2-40B4-BE49-F238E27FC236}">
                <a16:creationId xmlns:a16="http://schemas.microsoft.com/office/drawing/2014/main" id="{61BC8027-0F12-C124-C036-A63BFC04A3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2896" y="1138947"/>
            <a:ext cx="2985131" cy="902908"/>
          </a:xfrm>
          <a:prstGeom prst="rect">
            <a:avLst/>
          </a:prstGeom>
        </p:spPr>
      </p:pic>
      <p:sp>
        <p:nvSpPr>
          <p:cNvPr id="62" name="TextovéPole 61">
            <a:extLst>
              <a:ext uri="{FF2B5EF4-FFF2-40B4-BE49-F238E27FC236}">
                <a16:creationId xmlns:a16="http://schemas.microsoft.com/office/drawing/2014/main" id="{5B3EE42C-9D88-BD04-568B-AF4F34326535}"/>
              </a:ext>
            </a:extLst>
          </p:cNvPr>
          <p:cNvSpPr txBox="1"/>
          <p:nvPr/>
        </p:nvSpPr>
        <p:spPr>
          <a:xfrm>
            <a:off x="8870834" y="5533077"/>
            <a:ext cx="2891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TOULCŮV DVŮR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>
            <a:extLst>
              <a:ext uri="{FF2B5EF4-FFF2-40B4-BE49-F238E27FC236}">
                <a16:creationId xmlns:a16="http://schemas.microsoft.com/office/drawing/2014/main" id="{E8B1799F-C043-34FF-5F06-23B5CCC53E0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587852" y="1140412"/>
            <a:ext cx="11119922" cy="518270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Co je len?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58368" y="1207008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C6A61"/>
                </a:solidFill>
              </a:rPr>
              <a:t>Jedna rostlina, několik užitků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777240" y="1600200"/>
            <a:ext cx="6400800" cy="42976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25312E"/>
                </a:solidFill>
              </a:rPr>
              <a:t>Len setý (Linum usitatissimum) je kulturní rostlina z </a:t>
            </a:r>
            <a:r>
              <a:rPr lang="en-US" sz="1800" dirty="0"/>
              <a:t>čeledi</a:t>
            </a:r>
            <a:r>
              <a:rPr lang="en-US" sz="1800" dirty="0">
                <a:solidFill>
                  <a:srgbClr val="25312E"/>
                </a:solidFill>
              </a:rPr>
              <a:t> lnovitých.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25312E"/>
                </a:solidFill>
              </a:rPr>
              <a:t>Textilní vlákno se získává z lýkové části stonku — proto patří mezi lýková vlákna.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25312E"/>
                </a:solidFill>
              </a:rPr>
              <a:t>Přadný len se šlechtí na dlouhé, jemné a málo větvené stonky; olejný len především na semeno.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25312E"/>
                </a:solidFill>
              </a:rPr>
              <a:t>Ze semen se získává lněný olej; pazdeří a krátká vlákna mají další technické </a:t>
            </a:r>
            <a:r>
              <a:rPr lang="en-US" sz="1800" dirty="0" err="1">
                <a:solidFill>
                  <a:srgbClr val="25312E"/>
                </a:solidFill>
              </a:rPr>
              <a:t>využití</a:t>
            </a:r>
            <a:r>
              <a:rPr lang="en-US" sz="1800" dirty="0">
                <a:solidFill>
                  <a:srgbClr val="25312E"/>
                </a:solidFill>
              </a:rPr>
              <a:t>. </a:t>
            </a:r>
            <a:r>
              <a:rPr lang="en-US" sz="1800" dirty="0" err="1">
                <a:solidFill>
                  <a:srgbClr val="25312E"/>
                </a:solidFill>
              </a:rPr>
              <a:t>Práce</a:t>
            </a:r>
            <a:r>
              <a:rPr lang="en-US" sz="1800" dirty="0">
                <a:solidFill>
                  <a:srgbClr val="25312E"/>
                </a:solidFill>
              </a:rPr>
              <a:t> se </a:t>
            </a:r>
            <a:r>
              <a:rPr lang="en-US" sz="1800" dirty="0" err="1">
                <a:solidFill>
                  <a:srgbClr val="25312E"/>
                </a:solidFill>
              </a:rPr>
              <a:t>dělila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podle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ročních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období</a:t>
            </a:r>
            <a:r>
              <a:rPr lang="en-US" sz="1800" dirty="0">
                <a:solidFill>
                  <a:srgbClr val="25312E"/>
                </a:solidFill>
              </a:rPr>
              <a:t>: </a:t>
            </a:r>
            <a:r>
              <a:rPr lang="en-US" sz="1800" dirty="0" err="1">
                <a:solidFill>
                  <a:srgbClr val="25312E"/>
                </a:solidFill>
              </a:rPr>
              <a:t>sklizeň</a:t>
            </a:r>
            <a:r>
              <a:rPr lang="en-US" sz="1800" dirty="0">
                <a:solidFill>
                  <a:srgbClr val="25312E"/>
                </a:solidFill>
              </a:rPr>
              <a:t> a </a:t>
            </a:r>
            <a:r>
              <a:rPr lang="en-US" sz="1800" dirty="0" err="1">
                <a:solidFill>
                  <a:srgbClr val="25312E"/>
                </a:solidFill>
              </a:rPr>
              <a:t>rosení</a:t>
            </a:r>
            <a:r>
              <a:rPr lang="en-US" sz="1800" dirty="0">
                <a:solidFill>
                  <a:srgbClr val="25312E"/>
                </a:solidFill>
              </a:rPr>
              <a:t> v </a:t>
            </a:r>
            <a:r>
              <a:rPr lang="en-US" sz="1800" dirty="0" err="1">
                <a:solidFill>
                  <a:srgbClr val="25312E"/>
                </a:solidFill>
              </a:rPr>
              <a:t>létě</a:t>
            </a:r>
            <a:r>
              <a:rPr lang="en-US" sz="1800" dirty="0">
                <a:solidFill>
                  <a:srgbClr val="25312E"/>
                </a:solidFill>
              </a:rPr>
              <a:t>, </a:t>
            </a:r>
            <a:r>
              <a:rPr lang="en-US" sz="1800" dirty="0" err="1">
                <a:solidFill>
                  <a:srgbClr val="25312E"/>
                </a:solidFill>
              </a:rPr>
              <a:t>zpracování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vláken</a:t>
            </a:r>
            <a:r>
              <a:rPr lang="en-US" sz="1800" dirty="0">
                <a:solidFill>
                  <a:srgbClr val="25312E"/>
                </a:solidFill>
              </a:rPr>
              <a:t> a </a:t>
            </a:r>
            <a:r>
              <a:rPr lang="en-US" sz="1800" dirty="0" err="1">
                <a:solidFill>
                  <a:srgbClr val="25312E"/>
                </a:solidFill>
              </a:rPr>
              <a:t>předení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často</a:t>
            </a:r>
            <a:r>
              <a:rPr lang="en-US" sz="1800" dirty="0">
                <a:solidFill>
                  <a:srgbClr val="25312E"/>
                </a:solidFill>
              </a:rPr>
              <a:t> v </a:t>
            </a:r>
            <a:r>
              <a:rPr lang="en-US" sz="1800" dirty="0" err="1">
                <a:solidFill>
                  <a:srgbClr val="25312E"/>
                </a:solidFill>
              </a:rPr>
              <a:t>zimě</a:t>
            </a:r>
            <a:r>
              <a:rPr lang="en-US" sz="1800" dirty="0">
                <a:solidFill>
                  <a:srgbClr val="25312E"/>
                </a:solidFill>
              </a:rPr>
              <a:t>.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 err="1">
                <a:solidFill>
                  <a:srgbClr val="25312E"/>
                </a:solidFill>
              </a:rPr>
              <a:t>Lněné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plátno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sloužilo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na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oděv</a:t>
            </a:r>
            <a:r>
              <a:rPr lang="en-US" sz="1800" dirty="0">
                <a:solidFill>
                  <a:srgbClr val="25312E"/>
                </a:solidFill>
              </a:rPr>
              <a:t>, </a:t>
            </a:r>
            <a:r>
              <a:rPr lang="en-US" sz="1800" dirty="0" err="1">
                <a:solidFill>
                  <a:srgbClr val="25312E"/>
                </a:solidFill>
              </a:rPr>
              <a:t>ložní</a:t>
            </a:r>
            <a:r>
              <a:rPr lang="en-US" sz="1800" dirty="0">
                <a:solidFill>
                  <a:srgbClr val="25312E"/>
                </a:solidFill>
              </a:rPr>
              <a:t> a </a:t>
            </a:r>
            <a:r>
              <a:rPr lang="en-US" sz="1800" dirty="0" err="1">
                <a:solidFill>
                  <a:srgbClr val="25312E"/>
                </a:solidFill>
              </a:rPr>
              <a:t>stolní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textil</a:t>
            </a:r>
            <a:r>
              <a:rPr lang="en-US" sz="1800" dirty="0">
                <a:solidFill>
                  <a:srgbClr val="25312E"/>
                </a:solidFill>
              </a:rPr>
              <a:t>, </a:t>
            </a:r>
            <a:r>
              <a:rPr lang="en-US" sz="1800" dirty="0" err="1">
                <a:solidFill>
                  <a:srgbClr val="25312E"/>
                </a:solidFill>
              </a:rPr>
              <a:t>pytle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i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užitkové</a:t>
            </a:r>
            <a:r>
              <a:rPr lang="en-US" sz="1800" dirty="0">
                <a:solidFill>
                  <a:srgbClr val="25312E"/>
                </a:solidFill>
              </a:rPr>
              <a:t> </a:t>
            </a:r>
            <a:r>
              <a:rPr lang="en-US" sz="1800" dirty="0" err="1">
                <a:solidFill>
                  <a:srgbClr val="25312E"/>
                </a:solidFill>
              </a:rPr>
              <a:t>tkaniny</a:t>
            </a:r>
            <a:r>
              <a:rPr lang="en-US" sz="1800" dirty="0">
                <a:solidFill>
                  <a:srgbClr val="25312E"/>
                </a:solidFill>
              </a:rPr>
              <a:t>.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658368" y="6245352"/>
            <a:ext cx="9966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7746C"/>
                </a:solidFill>
              </a:rPr>
              <a:t>Zdroj: Oxford University Plants 400; Alliance for European Flax-Linen &amp; Hemp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2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Lněná příze a tkanina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58368" y="1207008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C6A61"/>
                </a:solidFill>
              </a:rPr>
              <a:t>Proč je len tak charakteristický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822960" y="1554480"/>
            <a:ext cx="1874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E88A6"/>
                </a:solidFill>
              </a:rPr>
              <a:t>PEVNOST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2743200" y="1554480"/>
            <a:ext cx="5029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5312E"/>
                </a:solidFill>
              </a:rPr>
              <a:t>vlákno je pevné a vhodné i pro osnovu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822960" y="2404872"/>
            <a:ext cx="1874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E88A6"/>
                </a:solidFill>
              </a:rPr>
              <a:t>LESK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2743200" y="2404872"/>
            <a:ext cx="5029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5312E"/>
                </a:solidFill>
              </a:rPr>
              <a:t>hladká dlouhá vlákna odrážejí světlo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822960" y="3255264"/>
            <a:ext cx="1874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E88A6"/>
                </a:solidFill>
              </a:rPr>
              <a:t>SAVOST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2743200" y="3255264"/>
            <a:ext cx="5029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5312E"/>
                </a:solidFill>
              </a:rPr>
              <a:t>dobře přijímá a odvádí vlhkost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822960" y="4105656"/>
            <a:ext cx="1874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E88A6"/>
                </a:solidFill>
              </a:rPr>
              <a:t>MALÁ PRUŽNOST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2743200" y="4105656"/>
            <a:ext cx="5029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5312E"/>
                </a:solidFill>
              </a:rPr>
              <a:t>tkanina se snadno mačká — typický znak lnu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822960" y="4956048"/>
            <a:ext cx="1874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E88A6"/>
                </a:solidFill>
              </a:rPr>
              <a:t>PATINA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2743200" y="4956048"/>
            <a:ext cx="5029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25312E"/>
                </a:solidFill>
              </a:rPr>
              <a:t>používáním a praním postupně měkne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8321040" y="1554480"/>
            <a:ext cx="2926080" cy="4297680"/>
          </a:xfrm>
          <a:prstGeom prst="roundRect">
            <a:avLst>
              <a:gd name="adj" fmla="val 2500"/>
            </a:avLst>
          </a:prstGeom>
          <a:solidFill>
            <a:srgbClr val="E7DDCB"/>
          </a:solidFill>
          <a:ln w="12700">
            <a:solidFill>
              <a:srgbClr val="D8C9AD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8641080" y="1874520"/>
            <a:ext cx="2286000" cy="0"/>
          </a:xfrm>
          <a:prstGeom prst="line">
            <a:avLst/>
          </a:prstGeom>
          <a:noFill/>
          <a:ln w="25400">
            <a:solidFill>
              <a:srgbClr val="C6B08D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641080" y="2203704"/>
            <a:ext cx="2286000" cy="0"/>
          </a:xfrm>
          <a:prstGeom prst="line">
            <a:avLst/>
          </a:prstGeom>
          <a:noFill/>
          <a:ln w="25400">
            <a:solidFill>
              <a:srgbClr val="B69D7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641080" y="2532888"/>
            <a:ext cx="2286000" cy="0"/>
          </a:xfrm>
          <a:prstGeom prst="line">
            <a:avLst/>
          </a:prstGeom>
          <a:noFill/>
          <a:ln w="25400">
            <a:solidFill>
              <a:srgbClr val="C6B08D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8641080" y="2862072"/>
            <a:ext cx="2286000" cy="0"/>
          </a:xfrm>
          <a:prstGeom prst="line">
            <a:avLst/>
          </a:prstGeom>
          <a:noFill/>
          <a:ln w="25400">
            <a:solidFill>
              <a:srgbClr val="B69D78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8641080" y="3191256"/>
            <a:ext cx="2286000" cy="0"/>
          </a:xfrm>
          <a:prstGeom prst="line">
            <a:avLst/>
          </a:prstGeom>
          <a:noFill/>
          <a:ln w="25400">
            <a:solidFill>
              <a:srgbClr val="C6B08D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8641080" y="3520440"/>
            <a:ext cx="2286000" cy="0"/>
          </a:xfrm>
          <a:prstGeom prst="line">
            <a:avLst/>
          </a:prstGeom>
          <a:noFill/>
          <a:ln w="25400">
            <a:solidFill>
              <a:srgbClr val="B69D7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8641080" y="3849624"/>
            <a:ext cx="2286000" cy="0"/>
          </a:xfrm>
          <a:prstGeom prst="line">
            <a:avLst/>
          </a:prstGeom>
          <a:noFill/>
          <a:ln w="25400">
            <a:solidFill>
              <a:srgbClr val="C6B08D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8641080" y="4178808"/>
            <a:ext cx="2286000" cy="0"/>
          </a:xfrm>
          <a:prstGeom prst="line">
            <a:avLst/>
          </a:prstGeom>
          <a:noFill/>
          <a:ln w="25400">
            <a:solidFill>
              <a:srgbClr val="B69D78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8641080" y="4507992"/>
            <a:ext cx="2286000" cy="0"/>
          </a:xfrm>
          <a:prstGeom prst="line">
            <a:avLst/>
          </a:prstGeom>
          <a:noFill/>
          <a:ln w="25400">
            <a:solidFill>
              <a:srgbClr val="C6B08D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8641080" y="4837176"/>
            <a:ext cx="2286000" cy="0"/>
          </a:xfrm>
          <a:prstGeom prst="line">
            <a:avLst/>
          </a:prstGeom>
          <a:noFill/>
          <a:ln w="25400">
            <a:solidFill>
              <a:srgbClr val="B69D78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8641080" y="5166360"/>
            <a:ext cx="2286000" cy="0"/>
          </a:xfrm>
          <a:prstGeom prst="line">
            <a:avLst/>
          </a:prstGeom>
          <a:noFill/>
          <a:ln w="25400">
            <a:solidFill>
              <a:srgbClr val="C6B08D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8732520" y="1783080"/>
            <a:ext cx="0" cy="3657600"/>
          </a:xfrm>
          <a:prstGeom prst="line">
            <a:avLst/>
          </a:prstGeom>
          <a:noFill/>
          <a:ln w="19050">
            <a:solidFill>
              <a:srgbClr val="D3C0A0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9025128" y="1783080"/>
            <a:ext cx="0" cy="3657600"/>
          </a:xfrm>
          <a:prstGeom prst="line">
            <a:avLst/>
          </a:prstGeom>
          <a:noFill/>
          <a:ln w="19050">
            <a:solidFill>
              <a:srgbClr val="D3C0A0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9317736" y="1783080"/>
            <a:ext cx="0" cy="3657600"/>
          </a:xfrm>
          <a:prstGeom prst="line">
            <a:avLst/>
          </a:prstGeom>
          <a:noFill/>
          <a:ln w="19050">
            <a:solidFill>
              <a:srgbClr val="D3C0A0"/>
            </a:solidFill>
            <a:prstDash val="solid"/>
          </a:ln>
        </p:spPr>
      </p:sp>
      <p:sp>
        <p:nvSpPr>
          <p:cNvPr id="29" name="Shape 27"/>
          <p:cNvSpPr/>
          <p:nvPr/>
        </p:nvSpPr>
        <p:spPr>
          <a:xfrm>
            <a:off x="9610344" y="1783080"/>
            <a:ext cx="0" cy="3657600"/>
          </a:xfrm>
          <a:prstGeom prst="line">
            <a:avLst/>
          </a:prstGeom>
          <a:noFill/>
          <a:ln w="19050">
            <a:solidFill>
              <a:srgbClr val="D3C0A0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9902952" y="1783080"/>
            <a:ext cx="0" cy="3657600"/>
          </a:xfrm>
          <a:prstGeom prst="line">
            <a:avLst/>
          </a:prstGeom>
          <a:noFill/>
          <a:ln w="19050">
            <a:solidFill>
              <a:srgbClr val="D3C0A0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10195560" y="1783080"/>
            <a:ext cx="0" cy="3657600"/>
          </a:xfrm>
          <a:prstGeom prst="line">
            <a:avLst/>
          </a:prstGeom>
          <a:noFill/>
          <a:ln w="19050">
            <a:solidFill>
              <a:srgbClr val="D3C0A0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10488168" y="1783080"/>
            <a:ext cx="0" cy="3657600"/>
          </a:xfrm>
          <a:prstGeom prst="line">
            <a:avLst/>
          </a:prstGeom>
          <a:noFill/>
          <a:ln w="19050">
            <a:solidFill>
              <a:srgbClr val="D3C0A0"/>
            </a:solidFill>
            <a:prstDash val="solid"/>
          </a:ln>
        </p:spPr>
      </p:sp>
      <p:sp>
        <p:nvSpPr>
          <p:cNvPr id="33" name="Shape 31"/>
          <p:cNvSpPr/>
          <p:nvPr/>
        </p:nvSpPr>
        <p:spPr>
          <a:xfrm>
            <a:off x="10780776" y="1783080"/>
            <a:ext cx="0" cy="3657600"/>
          </a:xfrm>
          <a:prstGeom prst="line">
            <a:avLst/>
          </a:prstGeom>
          <a:noFill/>
          <a:ln w="19050">
            <a:solidFill>
              <a:srgbClr val="D3C0A0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8732520" y="5440680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6C6A61"/>
                </a:solidFill>
              </a:rPr>
              <a:t>plátnová vazba</a:t>
            </a:r>
            <a:endParaRPr lang="en-US" sz="1200" dirty="0"/>
          </a:p>
        </p:txBody>
      </p:sp>
      <p:sp>
        <p:nvSpPr>
          <p:cNvPr id="6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11833664" y="5324551"/>
            <a:ext cx="175456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ctor 35"/>
          <p:cNvCxnSpPr/>
          <p:nvPr/>
        </p:nvCxnSpPr>
        <p:spPr>
          <a:xfrm flipV="1">
            <a:off x="11977538" y="6327044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 rot="2100000">
            <a:off x="12157492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8" name="Connector 37"/>
          <p:cNvCxnSpPr/>
          <p:nvPr/>
        </p:nvCxnSpPr>
        <p:spPr>
          <a:xfrm flipH="1" flipV="1">
            <a:off x="11724522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 rot="19500000">
            <a:off x="11679534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0" name="Connector 39"/>
          <p:cNvCxnSpPr/>
          <p:nvPr/>
        </p:nvCxnSpPr>
        <p:spPr>
          <a:xfrm flipV="1">
            <a:off x="11921392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 rot="2100000">
            <a:off x="1210134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2" name="Connector 41"/>
          <p:cNvCxnSpPr/>
          <p:nvPr/>
        </p:nvCxnSpPr>
        <p:spPr>
          <a:xfrm flipH="1" flipV="1">
            <a:off x="11668377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 rot="19500000">
            <a:off x="11623388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4" name="Connector 43"/>
          <p:cNvCxnSpPr/>
          <p:nvPr/>
        </p:nvCxnSpPr>
        <p:spPr>
          <a:xfrm flipV="1">
            <a:off x="11868755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Oval 44"/>
          <p:cNvSpPr/>
          <p:nvPr/>
        </p:nvSpPr>
        <p:spPr>
          <a:xfrm rot="2100000">
            <a:off x="12048709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>
            <a:off x="1178777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4320000">
            <a:off x="1185324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8640000">
            <a:off x="1182823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 rot="12960000">
            <a:off x="1174731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Oval 49"/>
          <p:cNvSpPr/>
          <p:nvPr/>
        </p:nvSpPr>
        <p:spPr>
          <a:xfrm rot="17280000">
            <a:off x="1172231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1" name="Oval 50"/>
          <p:cNvSpPr/>
          <p:nvPr/>
        </p:nvSpPr>
        <p:spPr>
          <a:xfrm>
            <a:off x="1181072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2" name="Connector 51"/>
          <p:cNvCxnSpPr/>
          <p:nvPr/>
        </p:nvCxnSpPr>
        <p:spPr>
          <a:xfrm flipH="1" flipV="1">
            <a:off x="11672681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Oval 52"/>
          <p:cNvSpPr/>
          <p:nvPr/>
        </p:nvSpPr>
        <p:spPr>
          <a:xfrm>
            <a:off x="11637590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4320000">
            <a:off x="11687650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8640000">
            <a:off x="11668529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2960000">
            <a:off x="11606651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 rot="17280000">
            <a:off x="11587529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" name="Oval 57"/>
          <p:cNvSpPr/>
          <p:nvPr/>
        </p:nvSpPr>
        <p:spPr>
          <a:xfrm>
            <a:off x="11655135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9" name="Connector 58"/>
          <p:cNvCxnSpPr/>
          <p:nvPr/>
        </p:nvCxnSpPr>
        <p:spPr>
          <a:xfrm>
            <a:off x="164592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 rot="1800000">
            <a:off x="226314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" name="Oval 60"/>
          <p:cNvSpPr/>
          <p:nvPr/>
        </p:nvSpPr>
        <p:spPr>
          <a:xfrm>
            <a:off x="361919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2" name="Oval 61"/>
          <p:cNvSpPr/>
          <p:nvPr/>
        </p:nvSpPr>
        <p:spPr>
          <a:xfrm rot="4320000">
            <a:off x="40653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 rot="8640000">
            <a:off x="389491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Oval 63"/>
          <p:cNvSpPr/>
          <p:nvPr/>
        </p:nvSpPr>
        <p:spPr>
          <a:xfrm rot="12960000">
            <a:off x="33434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5" name="Oval 64"/>
          <p:cNvSpPr/>
          <p:nvPr/>
        </p:nvSpPr>
        <p:spPr>
          <a:xfrm rot="17280000">
            <a:off x="317306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377555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Len v dějinách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58368" y="1207008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C6A61"/>
                </a:solidFill>
              </a:rPr>
              <a:t>Od pravěku k jedné z klíčových evropských textilií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960120" y="3154680"/>
            <a:ext cx="10149840" cy="0"/>
          </a:xfrm>
          <a:prstGeom prst="line">
            <a:avLst/>
          </a:prstGeom>
          <a:noFill/>
          <a:ln w="50800">
            <a:solidFill>
              <a:srgbClr val="D6C4A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51560" y="2880360"/>
            <a:ext cx="502920" cy="502920"/>
          </a:xfrm>
          <a:prstGeom prst="ellipse">
            <a:avLst/>
          </a:prstGeom>
          <a:solidFill>
            <a:srgbClr val="6E8065"/>
          </a:solidFill>
          <a:ln w="25400">
            <a:solidFill>
              <a:srgbClr val="F4F0E6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2011680"/>
            <a:ext cx="1325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5312E"/>
                </a:solidFill>
              </a:rPr>
              <a:t>pravěk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594360" y="3611880"/>
            <a:ext cx="1463040" cy="76103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C6A61"/>
                </a:solidFill>
              </a:rPr>
              <a:t>rané využití rostlinných vláken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2926080" y="2880360"/>
            <a:ext cx="502920" cy="502920"/>
          </a:xfrm>
          <a:prstGeom prst="ellipse">
            <a:avLst/>
          </a:prstGeom>
          <a:solidFill>
            <a:srgbClr val="6E8065"/>
          </a:solidFill>
          <a:ln w="25400">
            <a:solidFill>
              <a:srgbClr val="F4F0E6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2514600" y="2011680"/>
            <a:ext cx="1325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5312E"/>
                </a:solidFill>
              </a:rPr>
              <a:t>starověk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3611880"/>
            <a:ext cx="1463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C6A61"/>
                </a:solidFill>
              </a:rPr>
              <a:t>Egypt a Středomoří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4800600" y="2880360"/>
            <a:ext cx="502920" cy="502920"/>
          </a:xfrm>
          <a:prstGeom prst="ellipse">
            <a:avLst/>
          </a:prstGeom>
          <a:solidFill>
            <a:srgbClr val="6E8065"/>
          </a:solidFill>
          <a:ln w="25400">
            <a:solidFill>
              <a:srgbClr val="F4F0E6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9120" y="2011680"/>
            <a:ext cx="1325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5312E"/>
                </a:solidFill>
              </a:rPr>
              <a:t>středověk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4343400" y="3611880"/>
            <a:ext cx="1463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C6A61"/>
                </a:solidFill>
              </a:rPr>
              <a:t>domácí výroba a obchod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6675120" y="2880360"/>
            <a:ext cx="502920" cy="502920"/>
          </a:xfrm>
          <a:prstGeom prst="ellipse">
            <a:avLst/>
          </a:prstGeom>
          <a:solidFill>
            <a:srgbClr val="6E8065"/>
          </a:solidFill>
          <a:ln w="25400">
            <a:solidFill>
              <a:srgbClr val="F4F0E6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63640" y="2011680"/>
            <a:ext cx="1325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5312E"/>
                </a:solidFill>
              </a:rPr>
              <a:t>18.–19. stol.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6217920" y="3611880"/>
            <a:ext cx="1463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C6A61"/>
                </a:solidFill>
              </a:rPr>
              <a:t>mechanizace předení a tkaní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8549640" y="2880360"/>
            <a:ext cx="502920" cy="502920"/>
          </a:xfrm>
          <a:prstGeom prst="ellipse">
            <a:avLst/>
          </a:prstGeom>
          <a:solidFill>
            <a:srgbClr val="6E8065"/>
          </a:solidFill>
          <a:ln w="25400">
            <a:solidFill>
              <a:srgbClr val="F4F0E6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138160" y="2011680"/>
            <a:ext cx="1325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5312E"/>
                </a:solidFill>
              </a:rPr>
              <a:t>20. stol.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8092440" y="3611880"/>
            <a:ext cx="1463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C6A61"/>
                </a:solidFill>
              </a:rPr>
              <a:t>ústup před bavlnou a syntetikou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10424160" y="2880360"/>
            <a:ext cx="502920" cy="502920"/>
          </a:xfrm>
          <a:prstGeom prst="ellipse">
            <a:avLst/>
          </a:prstGeom>
          <a:solidFill>
            <a:srgbClr val="6E88A6"/>
          </a:solidFill>
          <a:ln w="25400">
            <a:solidFill>
              <a:srgbClr val="F4F0E6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10012680" y="2011680"/>
            <a:ext cx="1325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5312E"/>
                </a:solidFill>
              </a:rPr>
              <a:t>21. stol.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9966960" y="3611880"/>
            <a:ext cx="1463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C6A61"/>
                </a:solidFill>
              </a:rPr>
              <a:t>obnova zájmu o lokální a přírodní materiály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658368" y="6245352"/>
            <a:ext cx="9966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7746C"/>
                </a:solidFill>
              </a:rPr>
              <a:t>Zdroj: Alliance for European Flax-Linen &amp; Hemp: Flax-Linen, fibre of civilisation(s)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H="1" flipV="1">
            <a:off x="11833664" y="5324551"/>
            <a:ext cx="175456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V="1">
            <a:off x="11977538" y="6327044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2100000">
            <a:off x="12157492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H="1" flipV="1">
            <a:off x="11724522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19500000">
            <a:off x="11679534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V="1">
            <a:off x="11921392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2100000">
            <a:off x="1210134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H="1" flipV="1">
            <a:off x="11668377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19500000">
            <a:off x="11623388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V="1">
            <a:off x="11868755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2100000">
            <a:off x="12048709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1178777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1185324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1182823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1174731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1172231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1181072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H="1" flipV="1">
            <a:off x="11672681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1637590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11687650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11668529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11606651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11587529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11655135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>
            <a:off x="164592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800000">
            <a:off x="226314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361919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40653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389491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33434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317306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377555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DD0AE028-A9F3-F814-3EB4-1D5D52A52EA7}"/>
              </a:ext>
            </a:extLst>
          </p:cNvPr>
          <p:cNvSpPr txBox="1"/>
          <p:nvPr/>
        </p:nvSpPr>
        <p:spPr>
          <a:xfrm>
            <a:off x="228610" y="4272536"/>
            <a:ext cx="2199811" cy="24929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jeskyně </a:t>
            </a:r>
            <a:r>
              <a:rPr lang="cs-CZ" sz="1200" dirty="0" err="1"/>
              <a:t>Dzudzuana</a:t>
            </a:r>
            <a:r>
              <a:rPr lang="cs-CZ" sz="1200" dirty="0"/>
              <a:t>, 30-36 tisíc </a:t>
            </a:r>
            <a:r>
              <a:rPr lang="cs-CZ" sz="1200" dirty="0" err="1"/>
              <a:t>let</a:t>
            </a:r>
            <a:r>
              <a:rPr lang="cs-CZ" sz="1200" b="1" dirty="0" err="1"/>
              <a:t>cca</a:t>
            </a:r>
            <a:r>
              <a:rPr lang="cs-CZ" sz="1200" b="1" dirty="0"/>
              <a:t> 36 000–30 000 let před současností</a:t>
            </a:r>
            <a:r>
              <a:rPr lang="cs-CZ" sz="1200" dirty="0"/>
              <a:t> → divoký len v Gruzii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b="1" dirty="0"/>
              <a:t>neolit</a:t>
            </a:r>
            <a:r>
              <a:rPr lang="cs-CZ" sz="1200" dirty="0"/>
              <a:t> → postupné šíření pěstovaného lnu do Evropy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b="1" dirty="0"/>
              <a:t>pravěk střední Evropy</a:t>
            </a:r>
            <a:r>
              <a:rPr lang="cs-CZ" sz="1200" dirty="0"/>
              <a:t> → len se postupně stává běžnou kulturní a textilní rostlinou</a:t>
            </a:r>
            <a:br>
              <a:rPr lang="cs-CZ" sz="1200" dirty="0"/>
            </a:br>
            <a:br>
              <a:rPr lang="cs-CZ" sz="1200" dirty="0"/>
            </a:br>
            <a:endParaRPr lang="cs-CZ" sz="1200" dirty="0"/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F7F763EC-5E74-625F-BBBB-F6064E6B3F50}"/>
              </a:ext>
            </a:extLst>
          </p:cNvPr>
          <p:cNvSpPr txBox="1"/>
          <p:nvPr/>
        </p:nvSpPr>
        <p:spPr>
          <a:xfrm>
            <a:off x="2509209" y="4304496"/>
            <a:ext cx="1834191" cy="10156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b="1" dirty="0"/>
              <a:t>cca 8000 př. n. l.</a:t>
            </a:r>
            <a:r>
              <a:rPr lang="cs-CZ" sz="1200" dirty="0"/>
              <a:t> → domestikace lnu v oblasti Úrodného půlměsíce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Starověk Egypt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CC039869-3BE7-2057-4F8A-8755B9CBFA69}"/>
              </a:ext>
            </a:extLst>
          </p:cNvPr>
          <p:cNvSpPr txBox="1"/>
          <p:nvPr/>
        </p:nvSpPr>
        <p:spPr>
          <a:xfrm>
            <a:off x="4424188" y="4273588"/>
            <a:ext cx="1724575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200" dirty="0"/>
              <a:t>Len je nejdůležitější textilní rostlinou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200" dirty="0"/>
              <a:t>rozvoj evropského plátenictví,  Flandry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200" dirty="0"/>
              <a:t>Cechy, domácí výroba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sz="1200" dirty="0"/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86AD680C-07A4-EFF7-A8D7-15E0CDA29E5A}"/>
              </a:ext>
            </a:extLst>
          </p:cNvPr>
          <p:cNvSpPr txBox="1"/>
          <p:nvPr/>
        </p:nvSpPr>
        <p:spPr>
          <a:xfrm>
            <a:off x="6190671" y="4291834"/>
            <a:ext cx="2108035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200" dirty="0"/>
              <a:t>18. stol. : </a:t>
            </a:r>
            <a:r>
              <a:rPr lang="cs-CZ" sz="1200" dirty="0" err="1"/>
              <a:t>faktoři</a:t>
            </a:r>
            <a:r>
              <a:rPr lang="cs-CZ" sz="1200" dirty="0"/>
              <a:t>, manufaktury, domácí výroba</a:t>
            </a:r>
          </a:p>
          <a:p>
            <a:r>
              <a:rPr lang="cs-CZ" sz="1200" dirty="0"/>
              <a:t>19. stol: tovární výroba Philippe de </a:t>
            </a:r>
            <a:r>
              <a:rPr lang="cs-CZ" sz="1200" dirty="0" err="1"/>
              <a:t>Girard</a:t>
            </a:r>
            <a:r>
              <a:rPr lang="cs-CZ" sz="1200" dirty="0"/>
              <a:t> mechanické spřádání lnu</a:t>
            </a:r>
          </a:p>
          <a:p>
            <a:r>
              <a:rPr lang="cs-CZ" sz="1200" dirty="0"/>
              <a:t>James </a:t>
            </a:r>
            <a:r>
              <a:rPr lang="cs-CZ" sz="1200" dirty="0" err="1"/>
              <a:t>Kay</a:t>
            </a:r>
            <a:r>
              <a:rPr lang="cs-CZ" sz="1200" dirty="0"/>
              <a:t> mokré spřádání</a:t>
            </a:r>
          </a:p>
          <a:p>
            <a:r>
              <a:rPr lang="cs-CZ" sz="1200" dirty="0"/>
              <a:t>Parní pohon vochlovací stroje → protahovací stroje → předpřádací stroje → mokré přádací stroje → navíjení příze</a:t>
            </a:r>
          </a:p>
        </p:txBody>
      </p:sp>
      <p:sp>
        <p:nvSpPr>
          <p:cNvPr id="62" name="Text 13"/>
          <p:cNvSpPr/>
          <p:nvPr/>
        </p:nvSpPr>
        <p:spPr>
          <a:xfrm>
            <a:off x="5539419" y="549737"/>
            <a:ext cx="6121260" cy="640080"/>
          </a:xfrm>
          <a:prstGeom prst="rect">
            <a:avLst/>
          </a:prstGeom>
          <a:noFill/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6C6A61"/>
                </a:solidFill>
              </a:rPr>
              <a:t>Historie lnu je zároveň historií technologie, každodennosti a vztahu člověka k materiálu.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586444" y="457890"/>
            <a:ext cx="370487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110728" y="274320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55479" y="1033962"/>
            <a:ext cx="2333273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1072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57376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11072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957376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5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CC446C9-1AC6-607E-B665-A85231604432}"/>
              </a:ext>
            </a:extLst>
          </p:cNvPr>
          <p:cNvSpPr txBox="1"/>
          <p:nvPr/>
        </p:nvSpPr>
        <p:spPr>
          <a:xfrm>
            <a:off x="298680" y="1033962"/>
            <a:ext cx="2108090" cy="64633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25312E"/>
                </a:solidFill>
              </a:rPr>
              <a:t>LEN V 1. POL. 20. STOLETÍ</a:t>
            </a:r>
            <a:endParaRPr lang="en-US" sz="18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131E21B-0C8B-487C-3244-9264B96D7721}"/>
              </a:ext>
            </a:extLst>
          </p:cNvPr>
          <p:cNvSpPr txBox="1"/>
          <p:nvPr/>
        </p:nvSpPr>
        <p:spPr>
          <a:xfrm>
            <a:off x="3390181" y="1033962"/>
            <a:ext cx="6418053" cy="4247317"/>
          </a:xfrm>
          <a:prstGeom prst="rect">
            <a:avLst/>
          </a:prstGeom>
          <a:noFill/>
          <a:ln w="28575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/>
              <a:t>1900: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Irsko největší producent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Belgie nejkvalitnější lněná vlákna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Rusko a východní Evropa – obrovská surovinová základna → Belgie/Francie/Irsko/Německo/Čechy – velké přádelny a tkalcovny.</a:t>
            </a:r>
          </a:p>
          <a:p>
            <a:r>
              <a:rPr lang="cs-CZ" dirty="0"/>
              <a:t>1929-1933: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 Krize -  nižší poptávka, cla, omezení výroby </a:t>
            </a:r>
          </a:p>
          <a:p>
            <a:r>
              <a:rPr lang="cs-CZ" b="1" dirty="0"/>
              <a:t>1914–1945: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dvě války + revoluce + nové hranice + hospodářská krize → opakované narušení tohoto systému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Zároveň je len nejdůležitější místní tex. surovinou</a:t>
            </a:r>
          </a:p>
          <a:p>
            <a:r>
              <a:rPr lang="cs-CZ" b="1" dirty="0"/>
              <a:t>po 1945: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západní Evropa → specializace a tržní koncentrace; střední a východní Evropa → zestátnění a velké kombináty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A2091D5-A595-4EB7-E480-27253DA35BC2}"/>
              </a:ext>
            </a:extLst>
          </p:cNvPr>
          <p:cNvSpPr txBox="1"/>
          <p:nvPr/>
        </p:nvSpPr>
        <p:spPr>
          <a:xfrm>
            <a:off x="1639019" y="5366618"/>
            <a:ext cx="7108166" cy="1508105"/>
          </a:xfrm>
          <a:prstGeom prst="rect">
            <a:avLst/>
          </a:prstGeom>
          <a:noFill/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chemeClr val="accent2"/>
                </a:solidFill>
              </a:rPr>
              <a:t>Významné továrny na len </a:t>
            </a:r>
            <a:r>
              <a:rPr lang="cs-CZ" dirty="0"/>
              <a:t>: </a:t>
            </a:r>
            <a:r>
              <a:rPr lang="cs-CZ" b="1" dirty="0"/>
              <a:t>Irsko</a:t>
            </a:r>
            <a:r>
              <a:rPr lang="cs-CZ" dirty="0"/>
              <a:t> - </a:t>
            </a:r>
            <a:r>
              <a:rPr lang="en-US" dirty="0"/>
              <a:t>York Street Flax Spinning Co.</a:t>
            </a:r>
            <a:r>
              <a:rPr lang="cs-CZ" dirty="0"/>
              <a:t>, William </a:t>
            </a:r>
            <a:r>
              <a:rPr lang="cs-CZ" dirty="0" err="1"/>
              <a:t>Barbour</a:t>
            </a:r>
            <a:r>
              <a:rPr lang="cs-CZ" dirty="0"/>
              <a:t> &amp; </a:t>
            </a:r>
            <a:r>
              <a:rPr lang="cs-CZ" dirty="0" err="1"/>
              <a:t>Sons</a:t>
            </a:r>
            <a:r>
              <a:rPr lang="cs-CZ" dirty="0"/>
              <a:t> – </a:t>
            </a:r>
            <a:r>
              <a:rPr lang="cs-CZ" dirty="0" err="1"/>
              <a:t>Hilden</a:t>
            </a:r>
            <a:r>
              <a:rPr lang="cs-CZ" dirty="0"/>
              <a:t> </a:t>
            </a:r>
            <a:r>
              <a:rPr lang="cs-CZ" dirty="0" err="1"/>
              <a:t>Mill</a:t>
            </a:r>
            <a:r>
              <a:rPr lang="cs-CZ" dirty="0"/>
              <a:t>, </a:t>
            </a:r>
            <a:r>
              <a:rPr lang="cs-CZ" b="1" dirty="0"/>
              <a:t>Polsko</a:t>
            </a:r>
            <a:r>
              <a:rPr lang="cs-CZ" dirty="0"/>
              <a:t> - </a:t>
            </a:r>
            <a:r>
              <a:rPr lang="pl-PL" dirty="0"/>
              <a:t>Żyrardów Linen Works / Zakłady Żyrardowskie,</a:t>
            </a:r>
            <a:r>
              <a:rPr lang="cs-CZ" dirty="0"/>
              <a:t> </a:t>
            </a:r>
            <a:r>
              <a:rPr lang="cs-CZ" b="1" dirty="0"/>
              <a:t>Československo</a:t>
            </a:r>
            <a:r>
              <a:rPr lang="cs-CZ" dirty="0"/>
              <a:t> - </a:t>
            </a:r>
            <a:r>
              <a:rPr lang="cs-CZ" dirty="0" err="1"/>
              <a:t>Faltisovy</a:t>
            </a:r>
            <a:r>
              <a:rPr lang="cs-CZ" dirty="0"/>
              <a:t> závody, Haase, </a:t>
            </a:r>
            <a:r>
              <a:rPr lang="cs-CZ" dirty="0" err="1"/>
              <a:t>Etrich</a:t>
            </a:r>
            <a:r>
              <a:rPr lang="cs-CZ" dirty="0"/>
              <a:t>, Jerie, </a:t>
            </a:r>
            <a:r>
              <a:rPr lang="cs-CZ" b="1" dirty="0"/>
              <a:t>Bělorusko</a:t>
            </a:r>
            <a:r>
              <a:rPr lang="cs-CZ" dirty="0"/>
              <a:t> SSR-</a:t>
            </a:r>
            <a:r>
              <a:rPr lang="cs-CZ" dirty="0" err="1"/>
              <a:t>Orsha</a:t>
            </a:r>
            <a:r>
              <a:rPr lang="cs-CZ" dirty="0"/>
              <a:t> </a:t>
            </a:r>
            <a:r>
              <a:rPr lang="cs-CZ" dirty="0" err="1"/>
              <a:t>Linen</a:t>
            </a:r>
            <a:r>
              <a:rPr lang="cs-CZ" dirty="0"/>
              <a:t> </a:t>
            </a:r>
            <a:r>
              <a:rPr lang="cs-CZ" dirty="0" err="1"/>
              <a:t>Mill</a:t>
            </a:r>
            <a:r>
              <a:rPr lang="cs-CZ" dirty="0"/>
              <a:t>, </a:t>
            </a:r>
            <a:r>
              <a:rPr lang="cs-CZ" b="1" dirty="0"/>
              <a:t>Maďarsko</a:t>
            </a:r>
            <a:r>
              <a:rPr lang="cs-CZ" dirty="0"/>
              <a:t> - </a:t>
            </a:r>
            <a:r>
              <a:rPr lang="cs-CZ" dirty="0" err="1"/>
              <a:t>Komárom</a:t>
            </a:r>
            <a:r>
              <a:rPr lang="cs-CZ" dirty="0"/>
              <a:t> </a:t>
            </a:r>
            <a:r>
              <a:rPr lang="cs-CZ" dirty="0" err="1"/>
              <a:t>flax</a:t>
            </a:r>
            <a:r>
              <a:rPr lang="cs-CZ" dirty="0"/>
              <a:t> </a:t>
            </a:r>
            <a:r>
              <a:rPr lang="cs-CZ" dirty="0" err="1"/>
              <a:t>mill</a:t>
            </a:r>
            <a:r>
              <a:rPr lang="cs-CZ" dirty="0"/>
              <a:t>, </a:t>
            </a:r>
            <a:r>
              <a:rPr lang="cs-CZ" b="1" dirty="0"/>
              <a:t>Francie</a:t>
            </a:r>
            <a:r>
              <a:rPr lang="cs-CZ" dirty="0"/>
              <a:t> - Francouzské závody </a:t>
            </a:r>
            <a:r>
              <a:rPr lang="cs-CZ" dirty="0" err="1"/>
              <a:t>Nord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362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586444" y="457890"/>
            <a:ext cx="370487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110728" y="274320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55479" y="1033962"/>
            <a:ext cx="2333273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1072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57376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11072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957376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6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CC446C9-1AC6-607E-B665-A85231604432}"/>
              </a:ext>
            </a:extLst>
          </p:cNvPr>
          <p:cNvSpPr txBox="1"/>
          <p:nvPr/>
        </p:nvSpPr>
        <p:spPr>
          <a:xfrm>
            <a:off x="431342" y="2209961"/>
            <a:ext cx="2108090" cy="64633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25312E"/>
                </a:solidFill>
              </a:rPr>
              <a:t>OSEVNÍ PLOCHA V EVROPĚ</a:t>
            </a:r>
            <a:endParaRPr lang="en-US" sz="180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7DEC0741-2602-1320-E033-556649757E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512" y="711026"/>
            <a:ext cx="8485908" cy="4546417"/>
          </a:xfrm>
          <a:prstGeom prst="rect">
            <a:avLst/>
          </a:prstGeom>
          <a:ln w="57150">
            <a:solidFill>
              <a:schemeClr val="accent2"/>
            </a:solidFill>
          </a:ln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35226A8-AAA4-6E98-DE23-41B41CD03B7F}"/>
              </a:ext>
            </a:extLst>
          </p:cNvPr>
          <p:cNvSpPr txBox="1"/>
          <p:nvPr/>
        </p:nvSpPr>
        <p:spPr>
          <a:xfrm>
            <a:off x="451080" y="1186362"/>
            <a:ext cx="2108090" cy="64633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25312E"/>
                </a:solidFill>
              </a:rPr>
              <a:t>LEN koncem </a:t>
            </a:r>
          </a:p>
          <a:p>
            <a:pPr marL="0" indent="0" algn="ctr">
              <a:buNone/>
            </a:pPr>
            <a:r>
              <a:rPr lang="cs-CZ" b="1" dirty="0">
                <a:solidFill>
                  <a:srgbClr val="25312E"/>
                </a:solidFill>
              </a:rPr>
              <a:t>20. STOLETÍ</a:t>
            </a:r>
            <a:endParaRPr lang="en-US" sz="18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7A5A3AC-398E-19A4-B518-53B3E95603C3}"/>
              </a:ext>
            </a:extLst>
          </p:cNvPr>
          <p:cNvSpPr txBox="1"/>
          <p:nvPr/>
        </p:nvSpPr>
        <p:spPr>
          <a:xfrm>
            <a:off x="1526875" y="5661214"/>
            <a:ext cx="7323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Dotace EU</a:t>
            </a:r>
          </a:p>
        </p:txBody>
      </p:sp>
    </p:spTree>
    <p:extLst>
      <p:ext uri="{BB962C8B-B14F-4D97-AF65-F5344CB8AC3E}">
        <p14:creationId xmlns:p14="http://schemas.microsoft.com/office/powerpoint/2010/main" val="3879970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30925" y="753389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Kde se přadný len pěstuje dnes?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58368" y="1207008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795004" y="1811328"/>
            <a:ext cx="6675120" cy="2316789"/>
          </a:xfrm>
          <a:prstGeom prst="roundRect">
            <a:avLst>
              <a:gd name="adj" fmla="val 1758"/>
            </a:avLst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rgbClr val="D3DAD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171852" y="2922392"/>
            <a:ext cx="313381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b="1" dirty="0">
                <a:solidFill>
                  <a:srgbClr val="6E8065"/>
                </a:solidFill>
              </a:rPr>
              <a:t>FRANCIE</a:t>
            </a:r>
            <a:r>
              <a:rPr lang="cs-CZ" sz="2000" b="1" dirty="0">
                <a:solidFill>
                  <a:srgbClr val="6E8065"/>
                </a:solidFill>
              </a:rPr>
              <a:t> </a:t>
            </a:r>
            <a:r>
              <a:rPr lang="en-US" sz="1600" dirty="0">
                <a:solidFill>
                  <a:srgbClr val="25312E"/>
                </a:solidFill>
              </a:rPr>
              <a:t>Normandie 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1280160" y="26517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1280160" y="388620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1280160" y="4617720"/>
            <a:ext cx="2286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2500" dirty="0"/>
          </a:p>
        </p:txBody>
      </p:sp>
      <p:sp>
        <p:nvSpPr>
          <p:cNvPr id="10" name="Text 8"/>
          <p:cNvSpPr/>
          <p:nvPr/>
        </p:nvSpPr>
        <p:spPr>
          <a:xfrm>
            <a:off x="1280160" y="512064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658368" y="6245352"/>
            <a:ext cx="9966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7746C"/>
                </a:solidFill>
              </a:rPr>
              <a:t>Zdroj: Alliance for European Flax-Linen &amp; Hemp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7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H="1" flipV="1">
            <a:off x="11833664" y="5324551"/>
            <a:ext cx="175456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V="1">
            <a:off x="11977538" y="6327044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2100000">
            <a:off x="12157492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H="1" flipV="1">
            <a:off x="11724522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19500000">
            <a:off x="11679534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V="1">
            <a:off x="11921392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2100000">
            <a:off x="1210134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H="1" flipV="1">
            <a:off x="11668377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19500000">
            <a:off x="11623388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V="1">
            <a:off x="11868755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2100000">
            <a:off x="12048709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1178777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1185324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1182823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1174731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1172231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1181072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H="1" flipV="1">
            <a:off x="11672681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1637590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11687650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11668529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11606651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11587529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11655135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>
            <a:off x="164592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800000">
            <a:off x="226314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361919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40653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389491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33434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317306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377555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26EED3DE-1BCD-CE70-F767-CB4441FB74EB}"/>
              </a:ext>
            </a:extLst>
          </p:cNvPr>
          <p:cNvSpPr txBox="1"/>
          <p:nvPr/>
        </p:nvSpPr>
        <p:spPr>
          <a:xfrm>
            <a:off x="7576897" y="1868635"/>
            <a:ext cx="3048431" cy="22467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2024 </a:t>
            </a:r>
            <a:r>
              <a:rPr lang="cs-CZ" sz="2000" dirty="0" err="1"/>
              <a:t>Francie+Nizozemí+Belgie</a:t>
            </a:r>
            <a:r>
              <a:rPr lang="cs-CZ" sz="2000" dirty="0"/>
              <a:t> 75% </a:t>
            </a:r>
            <a:r>
              <a:rPr lang="cs-CZ" sz="1200" dirty="0"/>
              <a:t>( 185 000ha), </a:t>
            </a:r>
          </a:p>
          <a:p>
            <a:r>
              <a:rPr lang="cs-CZ" sz="2000" dirty="0"/>
              <a:t>Rusko 12%  </a:t>
            </a:r>
            <a:r>
              <a:rPr lang="cs-CZ" sz="1200" dirty="0"/>
              <a:t>(32 500ha)</a:t>
            </a:r>
            <a:r>
              <a:rPr lang="cs-CZ" sz="2000" dirty="0"/>
              <a:t> Bělorusko 13%,</a:t>
            </a:r>
          </a:p>
          <a:p>
            <a:r>
              <a:rPr lang="cs-CZ" sz="2000" dirty="0"/>
              <a:t>Čína 2,4%,</a:t>
            </a:r>
          </a:p>
          <a:p>
            <a:r>
              <a:rPr lang="cs-CZ" sz="2000" dirty="0"/>
              <a:t>Polsko 0,5% 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B2D16D90-F707-03CD-506C-299B906E28D0}"/>
              </a:ext>
            </a:extLst>
          </p:cNvPr>
          <p:cNvSpPr txBox="1"/>
          <p:nvPr/>
        </p:nvSpPr>
        <p:spPr>
          <a:xfrm>
            <a:off x="3719718" y="4480336"/>
            <a:ext cx="4117408" cy="15696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VZRŮSTAJÍCÍ TENDENCE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err="1"/>
              <a:t>Francie+Niz</a:t>
            </a:r>
            <a:r>
              <a:rPr lang="cs-CZ" sz="2400" dirty="0"/>
              <a:t>.+Belgie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Rok 2026  220 tisíc ha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b="1" dirty="0"/>
              <a:t>Ozimý len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1180F99B-8E3A-2A32-C6A9-7979DCBA9408}"/>
              </a:ext>
            </a:extLst>
          </p:cNvPr>
          <p:cNvSpPr txBox="1"/>
          <p:nvPr/>
        </p:nvSpPr>
        <p:spPr>
          <a:xfrm>
            <a:off x="1280160" y="576950"/>
            <a:ext cx="2108090" cy="64633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25312E"/>
                </a:solidFill>
              </a:rPr>
              <a:t>LEN koncem </a:t>
            </a:r>
          </a:p>
          <a:p>
            <a:pPr marL="0" indent="0" algn="ctr">
              <a:buNone/>
            </a:pPr>
            <a:r>
              <a:rPr lang="cs-CZ" b="1" dirty="0">
                <a:solidFill>
                  <a:srgbClr val="25312E"/>
                </a:solidFill>
              </a:rPr>
              <a:t>20. STOLETÍ</a:t>
            </a:r>
            <a:endParaRPr lang="en-US" sz="1800" dirty="0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9BDC745-E877-3C71-55B5-EA73AB5CD273}"/>
              </a:ext>
            </a:extLst>
          </p:cNvPr>
          <p:cNvSpPr txBox="1"/>
          <p:nvPr/>
        </p:nvSpPr>
        <p:spPr>
          <a:xfrm>
            <a:off x="1171852" y="2219558"/>
            <a:ext cx="6223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1800" dirty="0" err="1">
                <a:solidFill>
                  <a:srgbClr val="6C6A61"/>
                </a:solidFill>
              </a:rPr>
              <a:t>Evropské</a:t>
            </a:r>
            <a:r>
              <a:rPr lang="en-US" sz="1800" dirty="0">
                <a:solidFill>
                  <a:srgbClr val="6C6A61"/>
                </a:solidFill>
              </a:rPr>
              <a:t> </a:t>
            </a:r>
            <a:r>
              <a:rPr lang="en-US" sz="1800" dirty="0" err="1">
                <a:solidFill>
                  <a:srgbClr val="6C6A61"/>
                </a:solidFill>
              </a:rPr>
              <a:t>jádro</a:t>
            </a:r>
            <a:r>
              <a:rPr lang="en-US" sz="1800" dirty="0">
                <a:solidFill>
                  <a:srgbClr val="6C6A61"/>
                </a:solidFill>
              </a:rPr>
              <a:t> </a:t>
            </a:r>
            <a:r>
              <a:rPr lang="en-US" sz="1800" dirty="0" err="1">
                <a:solidFill>
                  <a:srgbClr val="6C6A61"/>
                </a:solidFill>
              </a:rPr>
              <a:t>leží</a:t>
            </a:r>
            <a:r>
              <a:rPr lang="en-US" sz="1800" dirty="0">
                <a:solidFill>
                  <a:srgbClr val="6C6A61"/>
                </a:solidFill>
              </a:rPr>
              <a:t> u </a:t>
            </a:r>
            <a:r>
              <a:rPr lang="en-US" sz="1800" dirty="0" err="1">
                <a:solidFill>
                  <a:srgbClr val="6C6A61"/>
                </a:solidFill>
              </a:rPr>
              <a:t>Severního</a:t>
            </a:r>
            <a:r>
              <a:rPr lang="en-US" sz="1800" dirty="0">
                <a:solidFill>
                  <a:srgbClr val="6C6A61"/>
                </a:solidFill>
              </a:rPr>
              <a:t> </a:t>
            </a:r>
            <a:r>
              <a:rPr lang="en-US" sz="1800" dirty="0" err="1">
                <a:solidFill>
                  <a:srgbClr val="6C6A61"/>
                </a:solidFill>
              </a:rPr>
              <a:t>moře</a:t>
            </a:r>
            <a:r>
              <a:rPr lang="en-US" sz="1800" dirty="0">
                <a:solidFill>
                  <a:srgbClr val="6C6A61"/>
                </a:solidFill>
              </a:rPr>
              <a:t> a </a:t>
            </a:r>
            <a:r>
              <a:rPr lang="en-US" sz="1800" dirty="0" err="1">
                <a:solidFill>
                  <a:srgbClr val="6C6A61"/>
                </a:solidFill>
              </a:rPr>
              <a:t>Lamanšského</a:t>
            </a:r>
            <a:r>
              <a:rPr lang="en-US" sz="1800" dirty="0">
                <a:solidFill>
                  <a:srgbClr val="6C6A61"/>
                </a:solidFill>
              </a:rPr>
              <a:t> </a:t>
            </a:r>
            <a:r>
              <a:rPr lang="en-US" sz="1800" dirty="0" err="1">
                <a:solidFill>
                  <a:srgbClr val="6C6A61"/>
                </a:solidFill>
              </a:rPr>
              <a:t>průlivu</a:t>
            </a:r>
            <a:endParaRPr lang="en-US" sz="1800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0BC2FCFD-BE81-2943-379E-9415FCF70401}"/>
              </a:ext>
            </a:extLst>
          </p:cNvPr>
          <p:cNvSpPr txBox="1"/>
          <p:nvPr/>
        </p:nvSpPr>
        <p:spPr>
          <a:xfrm>
            <a:off x="1083077" y="3295421"/>
            <a:ext cx="5814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6E8065"/>
                </a:solidFill>
              </a:rPr>
              <a:t>BELGIE</a:t>
            </a:r>
            <a:r>
              <a:rPr lang="cs-CZ" sz="2000" b="1" dirty="0">
                <a:solidFill>
                  <a:srgbClr val="6E8065"/>
                </a:solidFill>
              </a:rPr>
              <a:t> </a:t>
            </a:r>
            <a:r>
              <a:rPr lang="en-US" sz="1600" dirty="0" err="1">
                <a:solidFill>
                  <a:srgbClr val="25312E"/>
                </a:solidFill>
              </a:rPr>
              <a:t>historická</a:t>
            </a:r>
            <a:r>
              <a:rPr lang="en-US" sz="1600" dirty="0">
                <a:solidFill>
                  <a:srgbClr val="25312E"/>
                </a:solidFill>
              </a:rPr>
              <a:t> </a:t>
            </a:r>
            <a:r>
              <a:rPr lang="en-US" sz="1600" dirty="0" err="1">
                <a:solidFill>
                  <a:srgbClr val="25312E"/>
                </a:solidFill>
              </a:rPr>
              <a:t>i</a:t>
            </a:r>
            <a:r>
              <a:rPr lang="en-US" sz="1600" dirty="0">
                <a:solidFill>
                  <a:srgbClr val="25312E"/>
                </a:solidFill>
              </a:rPr>
              <a:t> </a:t>
            </a:r>
            <a:r>
              <a:rPr lang="en-US" sz="1600" dirty="0" err="1">
                <a:solidFill>
                  <a:srgbClr val="25312E"/>
                </a:solidFill>
              </a:rPr>
              <a:t>současná</a:t>
            </a:r>
            <a:r>
              <a:rPr lang="en-US" sz="1600" dirty="0">
                <a:solidFill>
                  <a:srgbClr val="25312E"/>
                </a:solidFill>
              </a:rPr>
              <a:t> </a:t>
            </a:r>
            <a:r>
              <a:rPr lang="en-US" sz="1600" dirty="0" err="1">
                <a:solidFill>
                  <a:srgbClr val="25312E"/>
                </a:solidFill>
              </a:rPr>
              <a:t>tradice</a:t>
            </a:r>
            <a:r>
              <a:rPr lang="cs-CZ" sz="1600" dirty="0">
                <a:solidFill>
                  <a:srgbClr val="25312E"/>
                </a:solidFill>
              </a:rPr>
              <a:t> </a:t>
            </a:r>
            <a:r>
              <a:rPr lang="en-US" sz="1600" dirty="0" err="1">
                <a:solidFill>
                  <a:srgbClr val="25312E"/>
                </a:solidFill>
              </a:rPr>
              <a:t>zpracování</a:t>
            </a:r>
            <a:endParaRPr lang="cs-CZ" sz="1600" dirty="0">
              <a:solidFill>
                <a:srgbClr val="25312E"/>
              </a:solidFill>
            </a:endParaRPr>
          </a:p>
          <a:p>
            <a:endParaRPr lang="en-US" sz="20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BF51932D-634A-8531-10EA-207919DDC183}"/>
              </a:ext>
            </a:extLst>
          </p:cNvPr>
          <p:cNvSpPr txBox="1"/>
          <p:nvPr/>
        </p:nvSpPr>
        <p:spPr>
          <a:xfrm>
            <a:off x="1083077" y="3647640"/>
            <a:ext cx="6195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rgbClr val="6E8065"/>
                </a:solidFill>
              </a:rPr>
              <a:t>NIZOZEMSKO</a:t>
            </a:r>
            <a:r>
              <a:rPr lang="cs-CZ" sz="1800" b="1" dirty="0">
                <a:solidFill>
                  <a:srgbClr val="6E8065"/>
                </a:solidFill>
              </a:rPr>
              <a:t> </a:t>
            </a:r>
            <a:r>
              <a:rPr lang="en-US" sz="1600" dirty="0" err="1">
                <a:solidFill>
                  <a:srgbClr val="25312E"/>
                </a:solidFill>
              </a:rPr>
              <a:t>součást</a:t>
            </a:r>
            <a:r>
              <a:rPr lang="en-US" sz="1600" dirty="0">
                <a:solidFill>
                  <a:srgbClr val="25312E"/>
                </a:solidFill>
              </a:rPr>
              <a:t> </a:t>
            </a:r>
            <a:r>
              <a:rPr lang="en-US" sz="1600" dirty="0" err="1">
                <a:solidFill>
                  <a:srgbClr val="25312E"/>
                </a:solidFill>
              </a:rPr>
              <a:t>západoevropského</a:t>
            </a:r>
            <a:r>
              <a:rPr lang="cs-CZ" sz="1600" dirty="0">
                <a:solidFill>
                  <a:srgbClr val="25312E"/>
                </a:solidFill>
              </a:rPr>
              <a:t> </a:t>
            </a:r>
            <a:r>
              <a:rPr lang="en-US" sz="1600" dirty="0" err="1">
                <a:solidFill>
                  <a:srgbClr val="25312E"/>
                </a:solidFill>
              </a:rPr>
              <a:t>pěstitelského</a:t>
            </a:r>
            <a:r>
              <a:rPr lang="en-US" sz="1600" dirty="0">
                <a:solidFill>
                  <a:srgbClr val="25312E"/>
                </a:solidFill>
              </a:rPr>
              <a:t> </a:t>
            </a:r>
            <a:r>
              <a:rPr lang="en-US" sz="1600" dirty="0" err="1">
                <a:solidFill>
                  <a:srgbClr val="25312E"/>
                </a:solidFill>
              </a:rPr>
              <a:t>pásu</a:t>
            </a:r>
            <a:endParaRPr lang="en-US" sz="1600" dirty="0"/>
          </a:p>
          <a:p>
            <a:pPr marL="0" indent="0">
              <a:buNone/>
            </a:pPr>
            <a:endParaRPr lang="en-US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586444" y="457890"/>
            <a:ext cx="370487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110728" y="274320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55479" y="1033962"/>
            <a:ext cx="2333273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1072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57376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11072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957376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8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CC446C9-1AC6-607E-B665-A85231604432}"/>
              </a:ext>
            </a:extLst>
          </p:cNvPr>
          <p:cNvSpPr txBox="1"/>
          <p:nvPr/>
        </p:nvSpPr>
        <p:spPr>
          <a:xfrm>
            <a:off x="298679" y="793240"/>
            <a:ext cx="325522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25312E"/>
                </a:solidFill>
              </a:rPr>
              <a:t>Lnářská produkce - srovnání</a:t>
            </a:r>
            <a:endParaRPr lang="en-US" sz="1800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FB1FF78-D1A1-B7F5-D18D-1E4B37B09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5366" y="1624177"/>
            <a:ext cx="7923754" cy="4702867"/>
          </a:xfrm>
          <a:prstGeom prst="rect">
            <a:avLst/>
          </a:prstGeom>
          <a:ln w="57150">
            <a:solidFill>
              <a:schemeClr val="accent2"/>
            </a:solidFill>
          </a:ln>
        </p:spPr>
      </p:pic>
      <p:sp>
        <p:nvSpPr>
          <p:cNvPr id="19" name="TextovéPole 18">
            <a:extLst>
              <a:ext uri="{FF2B5EF4-FFF2-40B4-BE49-F238E27FC236}">
                <a16:creationId xmlns:a16="http://schemas.microsoft.com/office/drawing/2014/main" id="{A56CC276-F8E4-4F46-446E-44322E7CF57E}"/>
              </a:ext>
            </a:extLst>
          </p:cNvPr>
          <p:cNvSpPr txBox="1"/>
          <p:nvPr/>
        </p:nvSpPr>
        <p:spPr>
          <a:xfrm>
            <a:off x="1138687" y="6327044"/>
            <a:ext cx="21566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Zdroj ministerstvo </a:t>
            </a:r>
            <a:r>
              <a:rPr lang="cs-CZ" sz="900" dirty="0" err="1"/>
              <a:t>zeměděství</a:t>
            </a:r>
            <a:endParaRPr lang="cs-CZ" sz="900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44F971EC-5733-8869-9AF0-3B19C7194822}"/>
              </a:ext>
            </a:extLst>
          </p:cNvPr>
          <p:cNvSpPr txBox="1"/>
          <p:nvPr/>
        </p:nvSpPr>
        <p:spPr>
          <a:xfrm>
            <a:off x="423798" y="1766114"/>
            <a:ext cx="3389077" cy="258532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Len v číslech: 75% produkce přadného lnu je z Evropy / Z 65% plochy!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Nárust za 10 let o 128%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1 hektar= 900 kg příze = 3750m2 látky =4000 košil nebo 450 sad povlečení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1 m2 pole cca 0,5 m2 látky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5143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586444" y="457890"/>
            <a:ext cx="370487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110728" y="274320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55479" y="1033962"/>
            <a:ext cx="2333273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1072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57376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11072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957376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9</a:t>
            </a:fld>
            <a:endParaRPr lang="en-US"/>
          </a:p>
        </p:txBody>
      </p: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7936716">
            <a:off x="460439" y="5694262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CC446C9-1AC6-607E-B665-A85231604432}"/>
              </a:ext>
            </a:extLst>
          </p:cNvPr>
          <p:cNvSpPr txBox="1"/>
          <p:nvPr/>
        </p:nvSpPr>
        <p:spPr>
          <a:xfrm>
            <a:off x="298679" y="1033962"/>
            <a:ext cx="4756399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25312E"/>
                </a:solidFill>
              </a:rPr>
              <a:t>L</a:t>
            </a:r>
            <a:r>
              <a:rPr lang="cs-CZ" sz="2000" b="1" dirty="0" err="1">
                <a:solidFill>
                  <a:srgbClr val="25312E"/>
                </a:solidFill>
              </a:rPr>
              <a:t>nářský</a:t>
            </a:r>
            <a:r>
              <a:rPr lang="cs-CZ" sz="2000" b="1" dirty="0">
                <a:solidFill>
                  <a:srgbClr val="25312E"/>
                </a:solidFill>
              </a:rPr>
              <a:t> průmysl</a:t>
            </a:r>
            <a:r>
              <a:rPr lang="en-US" sz="2000" b="1" dirty="0">
                <a:solidFill>
                  <a:srgbClr val="25312E"/>
                </a:solidFill>
              </a:rPr>
              <a:t> v </a:t>
            </a:r>
            <a:r>
              <a:rPr lang="cs-CZ" sz="2000" b="1" dirty="0">
                <a:solidFill>
                  <a:srgbClr val="25312E"/>
                </a:solidFill>
              </a:rPr>
              <a:t>současnosti</a:t>
            </a:r>
            <a:endParaRPr lang="en-US" sz="2000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FA0851D-89AE-3502-F847-9072094B5898}"/>
              </a:ext>
            </a:extLst>
          </p:cNvPr>
          <p:cNvSpPr txBox="1"/>
          <p:nvPr/>
        </p:nvSpPr>
        <p:spPr>
          <a:xfrm>
            <a:off x="9510146" y="970309"/>
            <a:ext cx="2333273" cy="18158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400" b="1" dirty="0"/>
              <a:t>Francie/Belgie </a:t>
            </a:r>
            <a:r>
              <a:rPr lang="cs-CZ" sz="1400" dirty="0"/>
              <a:t>vypěstují len → evropská tírna vyrobí dlouhé vlákno</a:t>
            </a:r>
          </a:p>
          <a:p>
            <a:r>
              <a:rPr lang="cs-CZ" sz="1400" dirty="0"/>
              <a:t> → část vláken putuje do Číny</a:t>
            </a:r>
          </a:p>
          <a:p>
            <a:r>
              <a:rPr lang="cs-CZ" sz="1400" dirty="0"/>
              <a:t> → čínská přádelna</a:t>
            </a:r>
          </a:p>
          <a:p>
            <a:r>
              <a:rPr lang="cs-CZ" sz="1400" dirty="0"/>
              <a:t> → čínská tkalcovna</a:t>
            </a:r>
          </a:p>
          <a:p>
            <a:r>
              <a:rPr lang="cs-CZ" sz="1400" dirty="0"/>
              <a:t> → oděvní a bytový textil</a:t>
            </a:r>
          </a:p>
        </p:txBody>
      </p:sp>
      <p:graphicFrame>
        <p:nvGraphicFramePr>
          <p:cNvPr id="11" name="Tabulka 10">
            <a:extLst>
              <a:ext uri="{FF2B5EF4-FFF2-40B4-BE49-F238E27FC236}">
                <a16:creationId xmlns:a16="http://schemas.microsoft.com/office/drawing/2014/main" id="{BED733AA-FA9F-3C67-9CD9-67FE038BD4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145857"/>
              </p:ext>
            </p:extLst>
          </p:nvPr>
        </p:nvGraphicFramePr>
        <p:xfrm>
          <a:off x="1074631" y="1725283"/>
          <a:ext cx="8255000" cy="49041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26617879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984063349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34295364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val="1084926088"/>
                    </a:ext>
                  </a:extLst>
                </a:gridCol>
                <a:gridCol w="419100">
                  <a:extLst>
                    <a:ext uri="{9D8B030D-6E8A-4147-A177-3AD203B41FA5}">
                      <a16:colId xmlns:a16="http://schemas.microsoft.com/office/drawing/2014/main" val="205783750"/>
                    </a:ext>
                  </a:extLst>
                </a:gridCol>
                <a:gridCol w="673100">
                  <a:extLst>
                    <a:ext uri="{9D8B030D-6E8A-4147-A177-3AD203B41FA5}">
                      <a16:colId xmlns:a16="http://schemas.microsoft.com/office/drawing/2014/main" val="395651712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251770392"/>
                    </a:ext>
                  </a:extLst>
                </a:gridCol>
              </a:tblGrid>
              <a:tr h="60706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Firma</a:t>
                      </a:r>
                      <a:endParaRPr lang="cs-CZ" sz="1100" b="1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Země</a:t>
                      </a:r>
                      <a:endParaRPr lang="cs-CZ" sz="1100" b="1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Tírna</a:t>
                      </a:r>
                      <a:endParaRPr lang="cs-CZ" sz="1100" b="1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Vochlování</a:t>
                      </a:r>
                      <a:endParaRPr lang="cs-CZ" sz="1000" b="1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Přádelna</a:t>
                      </a:r>
                      <a:endParaRPr lang="cs-CZ" sz="1000" b="1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Tkalcovna</a:t>
                      </a:r>
                      <a:endParaRPr lang="cs-CZ" sz="1000" b="1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Význam</a:t>
                      </a:r>
                      <a:endParaRPr lang="cs-CZ" sz="1100" b="1" i="0" u="none" strike="noStrike" dirty="0">
                        <a:effectLst/>
                        <a:latin typeface="Carlito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2758856"/>
                  </a:ext>
                </a:extLst>
              </a:tr>
              <a:tr h="45232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Terre de Lin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Francie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Jeden z největších producentů lněných vláken,750 členských zemědělských podniků 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394857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Depestele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Francie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Přední soukromý zpracovatel lnu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005205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Safilin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Francie / Polsko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Jedna z nejdůležitějších evropských přádelen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44186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Lambrecht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Polsko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Specialista na hrubší lněné příze</a:t>
                      </a:r>
                      <a:endParaRPr lang="pt-BR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547613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Hungaro-Len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Maďarsko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Významná přádelna relativně blízko ČR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639322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Libeco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Belgie</a:t>
                      </a:r>
                      <a:endParaRPr lang="cs-CZ" sz="1100" b="0" i="0" u="none" strike="noStrike" dirty="0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Jedna z významných evropských lněných tkalcoven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597018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Siūlas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Litva</a:t>
                      </a:r>
                      <a:endParaRPr lang="cs-CZ" sz="1100" b="0" i="0" u="none" strike="noStrike" dirty="0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*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Velký integrovaný výrobce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3901975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LINMASTER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ČR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Česká výroba lněných tkanin</a:t>
                      </a:r>
                      <a:endParaRPr lang="cs-CZ" sz="1100" b="0" i="0" u="none" strike="noStrike"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5793313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Tung Ga Group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Čína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Lněná příze a tkaniny z evropského vlákna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4645904"/>
                  </a:ext>
                </a:extLst>
              </a:tr>
              <a:tr h="45232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Lanxi Vega Linen Textile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Čína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Velkokapacitní výroba lněné příze a tkanin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1369213"/>
                  </a:ext>
                </a:extLst>
              </a:tr>
              <a:tr h="45232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Tongling Linen Group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Čína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Předení, tkaní, barvení a úpravy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4317482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Ningbo Win Way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Čína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Lněná příze a tkaniny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7678201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Jaya Shree Textiles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Indie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Integrovaná výroba příze a tkanin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144299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Egyflax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Egypt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Zpracování egyptského lnu a výroba vlákna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9025449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El Nawawy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Egypt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Vlákno, přást a mokře předená lněná příze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93155"/>
                  </a:ext>
                </a:extLst>
              </a:tr>
              <a:tr h="22616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Orsha Linen Mill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Bělorusko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✓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Velký integrovaný lnářský kombinát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49940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9191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586444" y="457890"/>
            <a:ext cx="370487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110728" y="274320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55479" y="1033962"/>
            <a:ext cx="2333273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1072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57376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11072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957376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10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CC446C9-1AC6-607E-B665-A85231604432}"/>
              </a:ext>
            </a:extLst>
          </p:cNvPr>
          <p:cNvSpPr txBox="1"/>
          <p:nvPr/>
        </p:nvSpPr>
        <p:spPr>
          <a:xfrm>
            <a:off x="298679" y="1049032"/>
            <a:ext cx="3310094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cs-CZ" sz="2000" b="1" dirty="0">
                <a:solidFill>
                  <a:srgbClr val="25312E"/>
                </a:solidFill>
              </a:rPr>
              <a:t>2025 světová produkce vláken </a:t>
            </a:r>
          </a:p>
          <a:p>
            <a:pPr marL="0" indent="0" algn="ctr">
              <a:buNone/>
            </a:pPr>
            <a:r>
              <a:rPr lang="cs-CZ" sz="2000" b="1" dirty="0">
                <a:solidFill>
                  <a:srgbClr val="25312E"/>
                </a:solidFill>
              </a:rPr>
              <a:t>celkem 139milionů tun</a:t>
            </a:r>
            <a:endParaRPr lang="en-US" sz="20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9C1643B-8986-9F47-1067-4EE4EF875B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4" t="3190" r="49992" b="56666"/>
          <a:stretch/>
        </p:blipFill>
        <p:spPr bwMode="auto">
          <a:xfrm>
            <a:off x="4059707" y="1049033"/>
            <a:ext cx="6979979" cy="39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BEA96F7B-7114-2024-AD81-7424A35E5532}"/>
              </a:ext>
            </a:extLst>
          </p:cNvPr>
          <p:cNvSpPr txBox="1"/>
          <p:nvPr/>
        </p:nvSpPr>
        <p:spPr>
          <a:xfrm>
            <a:off x="1708030" y="5366618"/>
            <a:ext cx="800531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Srovnání bavlna 19% světové produkce vláken – len 0.3!  </a:t>
            </a:r>
          </a:p>
        </p:txBody>
      </p:sp>
    </p:spTree>
    <p:extLst>
      <p:ext uri="{BB962C8B-B14F-4D97-AF65-F5344CB8AC3E}">
        <p14:creationId xmlns:p14="http://schemas.microsoft.com/office/powerpoint/2010/main" val="1042124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0EF3415F-23FE-4E29-A7D6-33E7168C29D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292844" y="326294"/>
            <a:ext cx="11430000" cy="600075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423798" y="442525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Len v českých zemích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58368" y="1207008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C6A61"/>
                </a:solidFill>
              </a:rPr>
              <a:t>Plátno jako součást venkovského hospodářství i obchodu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1018779" y="1534334"/>
            <a:ext cx="6149772" cy="1614501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228600" indent="-228600">
              <a:buSzPct val="100000"/>
              <a:buChar char="•"/>
            </a:pPr>
            <a:r>
              <a:rPr lang="en-US" sz="1750" dirty="0" err="1">
                <a:solidFill>
                  <a:srgbClr val="25312E"/>
                </a:solidFill>
              </a:rPr>
              <a:t>Pěstování</a:t>
            </a:r>
            <a:r>
              <a:rPr lang="en-US" sz="1750" dirty="0">
                <a:solidFill>
                  <a:srgbClr val="25312E"/>
                </a:solidFill>
              </a:rPr>
              <a:t> a </a:t>
            </a:r>
            <a:r>
              <a:rPr lang="en-US" sz="1750" dirty="0" err="1">
                <a:solidFill>
                  <a:srgbClr val="25312E"/>
                </a:solidFill>
              </a:rPr>
              <a:t>domácí</a:t>
            </a:r>
            <a:r>
              <a:rPr lang="en-US" sz="1750" dirty="0">
                <a:solidFill>
                  <a:srgbClr val="25312E"/>
                </a:solidFill>
              </a:rPr>
              <a:t> </a:t>
            </a:r>
            <a:r>
              <a:rPr lang="en-US" sz="1750" dirty="0" err="1">
                <a:solidFill>
                  <a:srgbClr val="25312E"/>
                </a:solidFill>
              </a:rPr>
              <a:t>zpracování</a:t>
            </a:r>
            <a:r>
              <a:rPr lang="en-US" sz="1750" dirty="0">
                <a:solidFill>
                  <a:srgbClr val="25312E"/>
                </a:solidFill>
              </a:rPr>
              <a:t> </a:t>
            </a:r>
            <a:r>
              <a:rPr lang="en-US" sz="1750" dirty="0" err="1">
                <a:solidFill>
                  <a:srgbClr val="25312E"/>
                </a:solidFill>
              </a:rPr>
              <a:t>lnu</a:t>
            </a:r>
            <a:r>
              <a:rPr lang="en-US" sz="1750" dirty="0">
                <a:solidFill>
                  <a:srgbClr val="25312E"/>
                </a:solidFill>
              </a:rPr>
              <a:t> </a:t>
            </a:r>
            <a:r>
              <a:rPr lang="en-US" sz="1750" dirty="0" err="1">
                <a:solidFill>
                  <a:srgbClr val="25312E"/>
                </a:solidFill>
              </a:rPr>
              <a:t>bylo</a:t>
            </a:r>
            <a:r>
              <a:rPr lang="en-US" sz="1750" dirty="0">
                <a:solidFill>
                  <a:srgbClr val="25312E"/>
                </a:solidFill>
              </a:rPr>
              <a:t> po </a:t>
            </a:r>
            <a:r>
              <a:rPr lang="en-US" sz="1750" dirty="0" err="1">
                <a:solidFill>
                  <a:srgbClr val="25312E"/>
                </a:solidFill>
              </a:rPr>
              <a:t>staletí</a:t>
            </a:r>
            <a:r>
              <a:rPr lang="en-US" sz="1750" dirty="0">
                <a:solidFill>
                  <a:srgbClr val="25312E"/>
                </a:solidFill>
              </a:rPr>
              <a:t> </a:t>
            </a:r>
            <a:r>
              <a:rPr lang="en-US" sz="1750" dirty="0" err="1">
                <a:solidFill>
                  <a:srgbClr val="25312E"/>
                </a:solidFill>
              </a:rPr>
              <a:t>rozšířené</a:t>
            </a:r>
            <a:r>
              <a:rPr lang="en-US" sz="1750" dirty="0">
                <a:solidFill>
                  <a:srgbClr val="25312E"/>
                </a:solidFill>
              </a:rPr>
              <a:t> </a:t>
            </a:r>
            <a:r>
              <a:rPr lang="en-US" sz="1750" dirty="0" err="1">
                <a:solidFill>
                  <a:srgbClr val="25312E"/>
                </a:solidFill>
              </a:rPr>
              <a:t>zejména</a:t>
            </a:r>
            <a:r>
              <a:rPr lang="en-US" sz="1750" dirty="0">
                <a:solidFill>
                  <a:srgbClr val="25312E"/>
                </a:solidFill>
              </a:rPr>
              <a:t> v </a:t>
            </a:r>
            <a:r>
              <a:rPr lang="en-US" sz="1750" dirty="0" err="1">
                <a:solidFill>
                  <a:srgbClr val="25312E"/>
                </a:solidFill>
              </a:rPr>
              <a:t>chladnějších</a:t>
            </a:r>
            <a:r>
              <a:rPr lang="en-US" sz="1750" dirty="0">
                <a:solidFill>
                  <a:srgbClr val="25312E"/>
                </a:solidFill>
              </a:rPr>
              <a:t> a </a:t>
            </a:r>
            <a:r>
              <a:rPr lang="en-US" sz="1750" dirty="0" err="1">
                <a:solidFill>
                  <a:srgbClr val="25312E"/>
                </a:solidFill>
              </a:rPr>
              <a:t>podhorských</a:t>
            </a:r>
            <a:r>
              <a:rPr lang="en-US" sz="1750" dirty="0">
                <a:solidFill>
                  <a:srgbClr val="25312E"/>
                </a:solidFill>
              </a:rPr>
              <a:t> </a:t>
            </a:r>
            <a:r>
              <a:rPr lang="en-US" sz="1750" dirty="0" err="1">
                <a:solidFill>
                  <a:srgbClr val="25312E"/>
                </a:solidFill>
              </a:rPr>
              <a:t>oblastech</a:t>
            </a:r>
            <a:r>
              <a:rPr lang="en-US" sz="1750" dirty="0">
                <a:solidFill>
                  <a:srgbClr val="25312E"/>
                </a:solidFill>
              </a:rPr>
              <a:t>.</a:t>
            </a:r>
            <a:r>
              <a:rPr lang="cs-CZ" sz="1750" dirty="0">
                <a:solidFill>
                  <a:srgbClr val="25312E"/>
                </a:solidFill>
              </a:rPr>
              <a:t> </a:t>
            </a:r>
            <a:endParaRPr lang="en-US" sz="1750" dirty="0"/>
          </a:p>
          <a:p>
            <a:pPr marL="228600" indent="-228600">
              <a:buSzPct val="100000"/>
              <a:buChar char="•"/>
            </a:pPr>
            <a:r>
              <a:rPr lang="en-US" sz="1750" dirty="0" err="1">
                <a:solidFill>
                  <a:srgbClr val="25312E"/>
                </a:solidFill>
              </a:rPr>
              <a:t>Industrializace</a:t>
            </a:r>
            <a:r>
              <a:rPr lang="en-US" sz="1750" dirty="0">
                <a:solidFill>
                  <a:srgbClr val="25312E"/>
                </a:solidFill>
              </a:rPr>
              <a:t> soustředila část výroby do přádelen a tkalcoven; ve 20. </a:t>
            </a:r>
            <a:r>
              <a:rPr lang="en-US" sz="1750" dirty="0" err="1">
                <a:solidFill>
                  <a:srgbClr val="25312E"/>
                </a:solidFill>
              </a:rPr>
              <a:t>století</a:t>
            </a:r>
            <a:r>
              <a:rPr lang="en-US" sz="1750" dirty="0">
                <a:solidFill>
                  <a:srgbClr val="25312E"/>
                </a:solidFill>
              </a:rPr>
              <a:t> </a:t>
            </a:r>
            <a:r>
              <a:rPr lang="en-US" sz="1750" dirty="0" err="1">
                <a:solidFill>
                  <a:srgbClr val="25312E"/>
                </a:solidFill>
              </a:rPr>
              <a:t>zpracování</a:t>
            </a:r>
            <a:r>
              <a:rPr lang="en-US" sz="1750" dirty="0">
                <a:solidFill>
                  <a:srgbClr val="25312E"/>
                </a:solidFill>
              </a:rPr>
              <a:t> </a:t>
            </a:r>
            <a:r>
              <a:rPr lang="cs-CZ" sz="1750" dirty="0">
                <a:solidFill>
                  <a:srgbClr val="25312E"/>
                </a:solidFill>
              </a:rPr>
              <a:t>v domácnostech </a:t>
            </a:r>
            <a:r>
              <a:rPr lang="en-US" sz="1750" dirty="0" err="1">
                <a:solidFill>
                  <a:srgbClr val="25312E"/>
                </a:solidFill>
              </a:rPr>
              <a:t>téměř</a:t>
            </a:r>
            <a:r>
              <a:rPr lang="en-US" sz="1750" dirty="0">
                <a:solidFill>
                  <a:srgbClr val="25312E"/>
                </a:solidFill>
              </a:rPr>
              <a:t> </a:t>
            </a:r>
            <a:r>
              <a:rPr lang="en-US" sz="1750" dirty="0" err="1">
                <a:solidFill>
                  <a:srgbClr val="25312E"/>
                </a:solidFill>
              </a:rPr>
              <a:t>zaniklo</a:t>
            </a:r>
            <a:r>
              <a:rPr lang="en-US" sz="1750" dirty="0">
                <a:solidFill>
                  <a:srgbClr val="25312E"/>
                </a:solidFill>
              </a:rPr>
              <a:t>.</a:t>
            </a:r>
            <a:r>
              <a:rPr lang="cs-CZ" sz="18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. 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6586444" y="457890"/>
            <a:ext cx="370487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110728" y="274320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55479" y="1033962"/>
            <a:ext cx="2333273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1072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57376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11072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957376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11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497F1E7B-EF01-62AE-1593-BDC53DC86A30}"/>
              </a:ext>
            </a:extLst>
          </p:cNvPr>
          <p:cNvSpPr txBox="1"/>
          <p:nvPr/>
        </p:nvSpPr>
        <p:spPr>
          <a:xfrm>
            <a:off x="834600" y="3148835"/>
            <a:ext cx="8515140" cy="147732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cs-CZ" sz="1800" b="1" dirty="0"/>
              <a:t>Dějiny lnu v Čechách nejsou jen historií jedné zemědělské plodiny</a:t>
            </a:r>
            <a:r>
              <a:rPr lang="cs-CZ" sz="1800" dirty="0"/>
              <a:t>. Na lnu lze sledovat proměnu českého venkova: od samozásobitelské domácnosti přes domácké přadláctví a tkalcovství, obchodní organizaci výroby až po velké mechanické přádelny 19. století a textilní továrny 20. století</a:t>
            </a:r>
            <a:r>
              <a:rPr lang="cs-CZ" dirty="0"/>
              <a:t>. </a:t>
            </a:r>
          </a:p>
          <a:p>
            <a:endParaRPr lang="cs-CZ" sz="1800" dirty="0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C40A6232-219A-F875-303C-01B0F2656707}"/>
              </a:ext>
            </a:extLst>
          </p:cNvPr>
          <p:cNvSpPr txBox="1"/>
          <p:nvPr/>
        </p:nvSpPr>
        <p:spPr>
          <a:xfrm>
            <a:off x="8928340" y="12496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23798" y="442525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cs-CZ" sz="2800" b="1" dirty="0">
                <a:solidFill>
                  <a:srgbClr val="25312E"/>
                </a:solidFill>
              </a:rPr>
              <a:t>Historie lnu</a:t>
            </a:r>
            <a:r>
              <a:rPr lang="en-US" sz="2800" b="1" dirty="0">
                <a:solidFill>
                  <a:srgbClr val="25312E"/>
                </a:solidFill>
              </a:rPr>
              <a:t> v českých zemích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6586444" y="457890"/>
            <a:ext cx="370487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110728" y="274320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55479" y="1033962"/>
            <a:ext cx="2333273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1072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57376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11072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957376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12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C40A6232-219A-F875-303C-01B0F2656707}"/>
              </a:ext>
            </a:extLst>
          </p:cNvPr>
          <p:cNvSpPr txBox="1"/>
          <p:nvPr/>
        </p:nvSpPr>
        <p:spPr>
          <a:xfrm>
            <a:off x="8928340" y="12496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98DAA7A-7B0B-9907-73F7-82C7005C1A94}"/>
              </a:ext>
            </a:extLst>
          </p:cNvPr>
          <p:cNvSpPr txBox="1"/>
          <p:nvPr/>
        </p:nvSpPr>
        <p:spPr>
          <a:xfrm>
            <a:off x="493220" y="1168417"/>
            <a:ext cx="11144371" cy="4801314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/>
              <a:t>Časová osa lnu v Čechách</a:t>
            </a:r>
          </a:p>
          <a:p>
            <a:r>
              <a:rPr lang="cs-CZ" b="1" dirty="0"/>
              <a:t>6.–5. tisíciletí př. n. l.</a:t>
            </a:r>
            <a:br>
              <a:rPr lang="cs-CZ" dirty="0"/>
            </a:br>
            <a:r>
              <a:rPr lang="cs-CZ" dirty="0"/>
              <a:t>→ první zemědělci</a:t>
            </a:r>
            <a:br>
              <a:rPr lang="cs-CZ" dirty="0"/>
            </a:br>
            <a:r>
              <a:rPr lang="cs-CZ" dirty="0"/>
              <a:t>→ Křimice: semeno lnu</a:t>
            </a:r>
            <a:br>
              <a:rPr lang="cs-CZ" dirty="0"/>
            </a:br>
            <a:r>
              <a:rPr lang="cs-CZ" dirty="0"/>
              <a:t>→ Libkovice: hromadný nález lněných semen</a:t>
            </a:r>
          </a:p>
          <a:p>
            <a:r>
              <a:rPr lang="cs-CZ" b="1" dirty="0"/>
              <a:t>neolitická Velim</a:t>
            </a:r>
            <a:br>
              <a:rPr lang="cs-CZ" dirty="0"/>
            </a:br>
            <a:r>
              <a:rPr lang="cs-CZ" dirty="0"/>
              <a:t>→ velké množství </a:t>
            </a:r>
            <a:r>
              <a:rPr lang="cs-CZ" dirty="0" err="1"/>
              <a:t>makrozbytků</a:t>
            </a:r>
            <a:r>
              <a:rPr lang="cs-CZ" dirty="0"/>
              <a:t> lnu v dřevěné studni</a:t>
            </a:r>
            <a:br>
              <a:rPr lang="cs-CZ" dirty="0"/>
            </a:br>
            <a:r>
              <a:rPr lang="cs-CZ" dirty="0"/>
              <a:t>→ možná druhotně používaná jako močidlo lnu</a:t>
            </a:r>
          </a:p>
          <a:p>
            <a:r>
              <a:rPr lang="cs-CZ" b="1" dirty="0"/>
              <a:t>eneolit a doba bronzová</a:t>
            </a:r>
            <a:br>
              <a:rPr lang="cs-CZ" dirty="0"/>
            </a:br>
            <a:r>
              <a:rPr lang="cs-CZ" dirty="0"/>
              <a:t>→ přesleny, závaží tkalcovských stavů a další doklady rozvinuté textilní výroby</a:t>
            </a:r>
          </a:p>
          <a:p>
            <a:r>
              <a:rPr lang="cs-CZ" b="1" dirty="0"/>
              <a:t>doba laténská – Keltové</a:t>
            </a:r>
            <a:br>
              <a:rPr lang="cs-CZ" dirty="0"/>
            </a:br>
            <a:r>
              <a:rPr lang="cs-CZ" dirty="0"/>
              <a:t>→ například </a:t>
            </a:r>
            <a:r>
              <a:rPr lang="cs-CZ" dirty="0" err="1"/>
              <a:t>archeobotanický</a:t>
            </a:r>
            <a:r>
              <a:rPr lang="cs-CZ" dirty="0"/>
              <a:t> nález lnu na Závisti</a:t>
            </a:r>
          </a:p>
          <a:p>
            <a:r>
              <a:rPr lang="cs-CZ" b="1" dirty="0"/>
              <a:t>raný středověk</a:t>
            </a:r>
            <a:br>
              <a:rPr lang="cs-CZ" dirty="0"/>
            </a:br>
            <a:r>
              <a:rPr lang="cs-CZ" dirty="0"/>
              <a:t>→ len a další olejniny doloženy </a:t>
            </a:r>
            <a:r>
              <a:rPr lang="cs-CZ" dirty="0" err="1"/>
              <a:t>archeobotanicky</a:t>
            </a:r>
            <a:r>
              <a:rPr lang="cs-CZ" dirty="0"/>
              <a:t>; středověké archeologické soubory obsahují semena lnu. </a:t>
            </a:r>
          </a:p>
          <a:p>
            <a:r>
              <a:rPr lang="cs-CZ" b="1" dirty="0"/>
              <a:t>965–966</a:t>
            </a:r>
            <a:br>
              <a:rPr lang="cs-CZ" dirty="0"/>
            </a:br>
            <a:r>
              <a:rPr lang="cs-CZ" dirty="0"/>
              <a:t>→ </a:t>
            </a:r>
            <a:r>
              <a:rPr lang="cs-CZ" dirty="0" err="1"/>
              <a:t>Ibráhím</a:t>
            </a:r>
            <a:r>
              <a:rPr lang="cs-CZ" dirty="0"/>
              <a:t> </a:t>
            </a:r>
            <a:r>
              <a:rPr lang="cs-CZ" dirty="0" err="1"/>
              <a:t>ibn</a:t>
            </a:r>
            <a:r>
              <a:rPr lang="cs-CZ" dirty="0"/>
              <a:t> </a:t>
            </a:r>
            <a:r>
              <a:rPr lang="cs-CZ" dirty="0" err="1"/>
              <a:t>Jákúb</a:t>
            </a:r>
            <a:r>
              <a:rPr lang="cs-CZ" dirty="0"/>
              <a:t> popisuje v Čechách jemné tkané šátečky používané jako platidlo</a:t>
            </a: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0DF5C9C-2B0C-54DC-ECBB-9681466AA44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7907584" y="640080"/>
            <a:ext cx="2410973" cy="2627381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1399024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lax heckling a process in the production of Linen">
            <a:extLst>
              <a:ext uri="{FF2B5EF4-FFF2-40B4-BE49-F238E27FC236}">
                <a16:creationId xmlns:a16="http://schemas.microsoft.com/office/drawing/2014/main" id="{E2287769-851A-5DD0-002A-57E1E7FD7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309" y="4191548"/>
            <a:ext cx="3196806" cy="2520148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89F8382A-BB8B-6833-549A-A83721191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986" y="556253"/>
            <a:ext cx="2606798" cy="2750079"/>
          </a:xfrm>
          <a:prstGeom prst="rect">
            <a:avLst/>
          </a:prstGeom>
          <a:noFill/>
          <a:ln>
            <a:solidFill>
              <a:schemeClr val="accent2"/>
            </a:solidFill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0"/>
          <p:cNvSpPr/>
          <p:nvPr/>
        </p:nvSpPr>
        <p:spPr>
          <a:xfrm>
            <a:off x="423798" y="442525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cs-CZ" sz="2800" b="1" dirty="0">
                <a:solidFill>
                  <a:srgbClr val="25312E"/>
                </a:solidFill>
              </a:rPr>
              <a:t>Historie lnu</a:t>
            </a:r>
            <a:r>
              <a:rPr lang="en-US" sz="2800" b="1" dirty="0">
                <a:solidFill>
                  <a:srgbClr val="25312E"/>
                </a:solidFill>
              </a:rPr>
              <a:t> v českých zemích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6586444" y="457890"/>
            <a:ext cx="370487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110728" y="274320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55479" y="1033962"/>
            <a:ext cx="2333273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1072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57376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11072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957376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13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C40A6232-219A-F875-303C-01B0F2656707}"/>
              </a:ext>
            </a:extLst>
          </p:cNvPr>
          <p:cNvSpPr txBox="1"/>
          <p:nvPr/>
        </p:nvSpPr>
        <p:spPr>
          <a:xfrm>
            <a:off x="8928340" y="12496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98DAA7A-7B0B-9907-73F7-82C7005C1A94}"/>
              </a:ext>
            </a:extLst>
          </p:cNvPr>
          <p:cNvSpPr txBox="1"/>
          <p:nvPr/>
        </p:nvSpPr>
        <p:spPr>
          <a:xfrm>
            <a:off x="493221" y="1168417"/>
            <a:ext cx="9987874" cy="4524315"/>
          </a:xfrm>
          <a:prstGeom prst="rect">
            <a:avLst/>
          </a:prstGeom>
          <a:noFill/>
          <a:effectLst>
            <a:softEdge rad="317500"/>
          </a:effectLst>
        </p:spPr>
        <p:txBody>
          <a:bodyPr wrap="square" rtlCol="0">
            <a:spAutoFit/>
          </a:bodyPr>
          <a:lstStyle/>
          <a:p>
            <a:r>
              <a:rPr lang="cs-CZ" b="1" dirty="0"/>
              <a:t>9.–10. století:</a:t>
            </a:r>
            <a:r>
              <a:rPr lang="cs-CZ" dirty="0"/>
              <a:t> domácí předení /  </a:t>
            </a:r>
            <a:r>
              <a:rPr lang="cs-CZ" dirty="0" err="1"/>
              <a:t>vřetánka</a:t>
            </a:r>
            <a:r>
              <a:rPr lang="cs-CZ" dirty="0"/>
              <a:t>/ a přeslice a tkaní / vertikální stavy/</a:t>
            </a:r>
          </a:p>
          <a:p>
            <a:r>
              <a:rPr lang="cs-CZ" b="1" dirty="0"/>
              <a:t>11.–12. století:</a:t>
            </a:r>
            <a:r>
              <a:rPr lang="cs-CZ" dirty="0"/>
              <a:t> len je součástí zemědělského a domácího hospodářství; výroba textilu zůstává převážně domácí</a:t>
            </a:r>
          </a:p>
          <a:p>
            <a:r>
              <a:rPr lang="cs-CZ" b="1" dirty="0"/>
              <a:t>13. století:</a:t>
            </a:r>
            <a:r>
              <a:rPr lang="cs-CZ" dirty="0"/>
              <a:t> rozvoj měst a specializovaného řemesla; horizontální tkalcovský stav.</a:t>
            </a:r>
          </a:p>
          <a:p>
            <a:r>
              <a:rPr lang="cs-CZ" b="1" dirty="0"/>
              <a:t>14.–15. století:</a:t>
            </a:r>
            <a:r>
              <a:rPr lang="cs-CZ" dirty="0"/>
              <a:t> větší specializace textilních řemesel, rozvoj městského tkalcovství a obchodu s plátnem, bělidla, barvířství.</a:t>
            </a:r>
          </a:p>
          <a:p>
            <a:r>
              <a:rPr lang="cs-CZ" b="1" dirty="0"/>
              <a:t>16. století:</a:t>
            </a:r>
            <a:r>
              <a:rPr lang="cs-CZ" dirty="0"/>
              <a:t> rozšíření kolovrátků, </a:t>
            </a:r>
          </a:p>
          <a:p>
            <a:r>
              <a:rPr lang="cs-CZ" dirty="0"/>
              <a:t>A právě </a:t>
            </a:r>
            <a:r>
              <a:rPr lang="cs-CZ" b="1" dirty="0"/>
              <a:t>16.–18. století je pro české lnářství klíčové</a:t>
            </a:r>
            <a:r>
              <a:rPr lang="cs-CZ" dirty="0"/>
              <a:t>, protože z původně převážně domácího zpracování postupně vzniká rozsáhlé </a:t>
            </a:r>
            <a:r>
              <a:rPr lang="cs-CZ" b="1" dirty="0"/>
              <a:t>podkrkonošské plátenictví</a:t>
            </a:r>
            <a:r>
              <a:rPr lang="cs-CZ" dirty="0"/>
              <a:t>.  1765 </a:t>
            </a:r>
            <a:r>
              <a:rPr lang="cs-CZ" dirty="0" err="1"/>
              <a:t>závádění</a:t>
            </a:r>
            <a:r>
              <a:rPr lang="cs-CZ" dirty="0"/>
              <a:t> výuky předení ve školách, děti 7.-14. let 1768 První tkalcovská škola ve Vrchlabí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b="0" i="0" u="none" strike="noStrike" baseline="0" dirty="0">
                <a:solidFill>
                  <a:srgbClr val="000000"/>
                </a:solidFill>
              </a:rPr>
              <a:t>1836 Jan </a:t>
            </a:r>
            <a:r>
              <a:rPr lang="cs-CZ" sz="1800" b="0" i="0" u="none" strike="noStrike" baseline="0" dirty="0" err="1">
                <a:solidFill>
                  <a:srgbClr val="000000"/>
                </a:solidFill>
              </a:rPr>
              <a:t>Faltis</a:t>
            </a:r>
            <a:r>
              <a:rPr lang="cs-CZ" sz="1800" b="0" i="0" u="none" strike="noStrike" baseline="0" dirty="0">
                <a:solidFill>
                  <a:srgbClr val="000000"/>
                </a:solidFill>
              </a:rPr>
              <a:t> první mechanickou přádelnu lnu v Čechách - největší v Evropě / </a:t>
            </a:r>
            <a:r>
              <a:rPr lang="cs-CZ" sz="1800" dirty="0"/>
              <a:t>Čechách existovalo v 19.-20. století deset mechanických přádelen lnu a devět z nich bylo na Trutnovsku.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/>
              <a:t>Texlen ( </a:t>
            </a:r>
            <a:r>
              <a:rPr lang="cs-CZ" sz="1800" dirty="0" err="1"/>
              <a:t>Úpolen</a:t>
            </a:r>
            <a:r>
              <a:rPr lang="cs-CZ" sz="1800" dirty="0"/>
              <a:t>, Lenka), Technolen, </a:t>
            </a:r>
            <a:r>
              <a:rPr lang="cs-CZ" sz="1800" dirty="0" err="1"/>
              <a:t>Čemolen</a:t>
            </a:r>
            <a:r>
              <a:rPr lang="cs-CZ" sz="1800" dirty="0"/>
              <a:t>,  Lužan, </a:t>
            </a:r>
            <a:r>
              <a:rPr lang="cs-CZ" sz="1800" dirty="0" err="1"/>
              <a:t>Moravolen</a:t>
            </a:r>
            <a:r>
              <a:rPr lang="cs-CZ" sz="1800" dirty="0"/>
              <a:t>, Juta, </a:t>
            </a:r>
            <a:r>
              <a:rPr lang="cs-CZ" sz="1800" dirty="0" err="1"/>
              <a:t>Lańarské</a:t>
            </a:r>
            <a:r>
              <a:rPr lang="cs-CZ" sz="1800" dirty="0"/>
              <a:t> závody,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/>
              <a:t>Současnost: </a:t>
            </a:r>
            <a:r>
              <a:rPr lang="cs-CZ" sz="1800" dirty="0" err="1"/>
              <a:t>Linmaster</a:t>
            </a:r>
            <a:r>
              <a:rPr lang="cs-CZ" sz="1800" dirty="0"/>
              <a:t>, </a:t>
            </a:r>
            <a:r>
              <a:rPr lang="cs-CZ" sz="1800" dirty="0" err="1"/>
              <a:t>Trigi</a:t>
            </a:r>
            <a:r>
              <a:rPr lang="cs-CZ" sz="1800" dirty="0"/>
              <a:t>, </a:t>
            </a:r>
            <a:r>
              <a:rPr lang="cs-CZ" sz="1800" dirty="0" err="1"/>
              <a:t>Frolen</a:t>
            </a:r>
            <a:r>
              <a:rPr lang="cs-CZ" sz="1800" dirty="0"/>
              <a:t>/</a:t>
            </a:r>
            <a:r>
              <a:rPr lang="cs-CZ" sz="1800" dirty="0" err="1"/>
              <a:t>Linex</a:t>
            </a:r>
            <a:r>
              <a:rPr lang="cs-CZ" sz="1800" dirty="0"/>
              <a:t>, Tkalcovna Strmilov, </a:t>
            </a:r>
            <a:r>
              <a:rPr lang="cs-CZ" sz="1800" dirty="0" err="1"/>
              <a:t>Agritec</a:t>
            </a:r>
            <a:r>
              <a:rPr lang="cs-CZ" sz="1800" dirty="0"/>
              <a:t> </a:t>
            </a:r>
            <a:r>
              <a:rPr lang="cs-CZ" sz="1800" dirty="0" err="1"/>
              <a:t>Farm</a:t>
            </a:r>
            <a:r>
              <a:rPr lang="cs-CZ" sz="1800" dirty="0"/>
              <a:t>,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59070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6586444" y="457890"/>
            <a:ext cx="370487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110728" y="274320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55479" y="1033962"/>
            <a:ext cx="2333273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10728" y="352044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9573768" y="1197204"/>
            <a:ext cx="2129454" cy="33290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11072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9573768" y="4297680"/>
            <a:ext cx="101498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14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CC446C9-1AC6-607E-B665-A85231604432}"/>
              </a:ext>
            </a:extLst>
          </p:cNvPr>
          <p:cNvSpPr txBox="1"/>
          <p:nvPr/>
        </p:nvSpPr>
        <p:spPr>
          <a:xfrm>
            <a:off x="298679" y="1033962"/>
            <a:ext cx="3443761" cy="40011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000" b="1" dirty="0">
                <a:solidFill>
                  <a:srgbClr val="25312E"/>
                </a:solidFill>
              </a:rPr>
              <a:t>PŘADNÝ LEN V ČECHÁCH</a:t>
            </a:r>
            <a:endParaRPr lang="en-US" sz="2000" dirty="0"/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50E273FF-C034-EA7E-94F0-AF38FE8F264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099" b="3373"/>
          <a:stretch/>
        </p:blipFill>
        <p:spPr>
          <a:xfrm>
            <a:off x="921435" y="1726224"/>
            <a:ext cx="8258356" cy="3730475"/>
          </a:xfrm>
          <a:prstGeom prst="rect">
            <a:avLst/>
          </a:prstGeom>
        </p:spPr>
      </p:pic>
      <p:sp>
        <p:nvSpPr>
          <p:cNvPr id="19" name="TextovéPole 18">
            <a:extLst>
              <a:ext uri="{FF2B5EF4-FFF2-40B4-BE49-F238E27FC236}">
                <a16:creationId xmlns:a16="http://schemas.microsoft.com/office/drawing/2014/main" id="{A56CC276-F8E4-4F46-446E-44322E7CF57E}"/>
              </a:ext>
            </a:extLst>
          </p:cNvPr>
          <p:cNvSpPr txBox="1"/>
          <p:nvPr/>
        </p:nvSpPr>
        <p:spPr>
          <a:xfrm>
            <a:off x="1138687" y="6327044"/>
            <a:ext cx="2156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Zdroj ministerstvo zemědělství, Lnářský svaz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F2EE9FC-6B8B-E91D-113B-2BF3C06E7020}"/>
              </a:ext>
            </a:extLst>
          </p:cNvPr>
          <p:cNvSpPr txBox="1"/>
          <p:nvPr/>
        </p:nvSpPr>
        <p:spPr>
          <a:xfrm>
            <a:off x="2628965" y="5591456"/>
            <a:ext cx="4280793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V současnosti jen 2-3 ha, farma </a:t>
            </a:r>
            <a:r>
              <a:rPr lang="cs-CZ" dirty="0" err="1"/>
              <a:t>Agritec</a:t>
            </a:r>
            <a:r>
              <a:rPr lang="cs-CZ" dirty="0"/>
              <a:t> 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CFF2EF57-6ECB-4C4F-EB84-B3758C7FCA7A}"/>
              </a:ext>
            </a:extLst>
          </p:cNvPr>
          <p:cNvSpPr txBox="1"/>
          <p:nvPr/>
        </p:nvSpPr>
        <p:spPr>
          <a:xfrm>
            <a:off x="9719035" y="1536569"/>
            <a:ext cx="2001370" cy="323165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/>
              <a:t>Důvody zániku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Před 1989 levnější produkce syntetických vláken i bavlny.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Po 1989 zánik trhu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Levnější produkce z Číny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Zánik ekonomicky životaschopného řetězce mezi polem, tírnou, přádelnou a trhem.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Vize: podobné klimatické </a:t>
            </a:r>
            <a:r>
              <a:rPr lang="cs-CZ" sz="1200" dirty="0" err="1"/>
              <a:t>podmíny</a:t>
            </a:r>
            <a:r>
              <a:rPr lang="cs-CZ" sz="1200" dirty="0"/>
              <a:t> (vlhko a mírný pás), dotace na pěstování, obnova tíren lnu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241BE9C3-12CF-2407-BDCE-AD8F2EE21A62}"/>
              </a:ext>
            </a:extLst>
          </p:cNvPr>
          <p:cNvSpPr txBox="1"/>
          <p:nvPr/>
        </p:nvSpPr>
        <p:spPr>
          <a:xfrm>
            <a:off x="5050613" y="784530"/>
            <a:ext cx="6150634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Česko ve 20.století výrazný producent</a:t>
            </a:r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B5CDC249-1B9F-F41E-0D54-6FC328F238A0}"/>
              </a:ext>
            </a:extLst>
          </p:cNvPr>
          <p:cNvSpPr txBox="1"/>
          <p:nvPr/>
        </p:nvSpPr>
        <p:spPr>
          <a:xfrm>
            <a:off x="7875917" y="5764913"/>
            <a:ext cx="35195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Srovnání: v 1990 se v ČR vypěstoval len na polovině plochy ve </a:t>
            </a:r>
            <a:r>
              <a:rPr lang="cs-CZ" dirty="0">
                <a:ln>
                  <a:solidFill>
                    <a:schemeClr val="accent2"/>
                  </a:solidFill>
                </a:ln>
              </a:rPr>
              <a:t>srovnání</a:t>
            </a:r>
            <a:r>
              <a:rPr lang="cs-CZ" dirty="0"/>
              <a:t> s Francii. </a:t>
            </a:r>
          </a:p>
        </p:txBody>
      </p:sp>
    </p:spTree>
    <p:extLst>
      <p:ext uri="{BB962C8B-B14F-4D97-AF65-F5344CB8AC3E}">
        <p14:creationId xmlns:p14="http://schemas.microsoft.com/office/powerpoint/2010/main" val="28953483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D4B3E676-A052-4E14-DDD2-B0D239E6809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727807" y="1207007"/>
            <a:ext cx="10219114" cy="5422393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Současný návrat lnu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3505085" y="1535966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/>
              <a:t>Materiál mezi průmyslem, designem a obnoveným řemeslem</a:t>
            </a:r>
          </a:p>
        </p:txBody>
      </p:sp>
      <p:sp>
        <p:nvSpPr>
          <p:cNvPr id="4" name="Text 2"/>
          <p:cNvSpPr/>
          <p:nvPr/>
        </p:nvSpPr>
        <p:spPr>
          <a:xfrm>
            <a:off x="777240" y="1645920"/>
            <a:ext cx="6583680" cy="42976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228600" indent="-228600">
              <a:buSzPct val="100000"/>
              <a:buChar char="•"/>
            </a:pPr>
            <a:r>
              <a:rPr lang="en-US" sz="1800" dirty="0"/>
              <a:t>Evropské značky znovu zdůrazňují dohledatelný původ vlákna a regionální zpracování.</a:t>
            </a:r>
          </a:p>
          <a:p>
            <a:pPr marL="228600" indent="-228600">
              <a:buSzPct val="100000"/>
              <a:buChar char="•"/>
            </a:pPr>
            <a:r>
              <a:rPr lang="en-US" sz="1800" dirty="0"/>
              <a:t>Roste zájem o ruční předení, tkaní, komunitní pěstování a rekonstrukci tradičních postupů.</a:t>
            </a:r>
          </a:p>
          <a:p>
            <a:pPr marL="228600" indent="-228600">
              <a:buSzPct val="100000"/>
              <a:buChar char="•"/>
            </a:pPr>
            <a:r>
              <a:rPr lang="en-US" sz="1800" dirty="0"/>
              <a:t>V Česku se objevují malé iniciativy obnovující pěstování přadného lnu a sdílení znalostí.</a:t>
            </a:r>
          </a:p>
          <a:p>
            <a:pPr marL="228600" indent="-228600">
              <a:buSzPct val="100000"/>
              <a:buChar char="•"/>
            </a:pPr>
            <a:r>
              <a:rPr lang="en-US" sz="1800" dirty="0"/>
              <a:t>Současný len propojuje zemědělství, textilní technologii, design, řemeslo i otázku životnosti výrobků.</a:t>
            </a:r>
          </a:p>
        </p:txBody>
      </p:sp>
      <p:sp>
        <p:nvSpPr>
          <p:cNvPr id="7" name="Text 5"/>
          <p:cNvSpPr/>
          <p:nvPr/>
        </p:nvSpPr>
        <p:spPr>
          <a:xfrm>
            <a:off x="8062805" y="5948766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6C6A61"/>
                </a:solidFill>
              </a:rPr>
              <a:t>lokální • dohledatelné • dlouhodobé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15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Len a udržitelnost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58368" y="1207008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C6A61"/>
                </a:solidFill>
              </a:rPr>
              <a:t>Potenciál je velký — ale záleží na celém výrobním řetězci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731520" y="1554480"/>
            <a:ext cx="5074920" cy="1737360"/>
          </a:xfrm>
          <a:prstGeom prst="roundRect">
            <a:avLst>
              <a:gd name="adj" fmla="val 4211"/>
            </a:avLst>
          </a:prstGeom>
          <a:solidFill>
            <a:srgbClr val="E4E9DF"/>
          </a:solidFill>
          <a:ln w="12700">
            <a:solidFill>
              <a:srgbClr val="D3D8C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60120" y="1783080"/>
            <a:ext cx="4617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E8065"/>
                </a:solidFill>
              </a:rPr>
              <a:t>PĚSTOVÁNÍ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960120" y="2267712"/>
            <a:ext cx="4617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5312E"/>
                </a:solidFill>
              </a:rPr>
              <a:t>vhodné střídání plodin; v evropských podmínkách často bez zavlažování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6263640" y="1554480"/>
            <a:ext cx="5074920" cy="1737360"/>
          </a:xfrm>
          <a:prstGeom prst="roundRect">
            <a:avLst>
              <a:gd name="adj" fmla="val 4211"/>
            </a:avLst>
          </a:prstGeom>
          <a:solidFill>
            <a:srgbClr val="E4E9DF"/>
          </a:solidFill>
          <a:ln w="12700">
            <a:solidFill>
              <a:srgbClr val="D3D8C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492240" y="1783080"/>
            <a:ext cx="4617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E8065"/>
                </a:solidFill>
              </a:rPr>
              <a:t>VYUŽITÍ ROSTLINY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492240" y="2267712"/>
            <a:ext cx="4617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5312E"/>
                </a:solidFill>
              </a:rPr>
              <a:t>vlákno, koudel, pazdeří, semeno a olej mohou najít využití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731520" y="3703320"/>
            <a:ext cx="5074920" cy="1737360"/>
          </a:xfrm>
          <a:prstGeom prst="roundRect">
            <a:avLst>
              <a:gd name="adj" fmla="val 4211"/>
            </a:avLst>
          </a:prstGeom>
          <a:solidFill>
            <a:srgbClr val="E4E9DF"/>
          </a:solidFill>
          <a:ln w="12700">
            <a:solidFill>
              <a:srgbClr val="D3D8C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60120" y="3931920"/>
            <a:ext cx="4617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E8065"/>
                </a:solidFill>
              </a:rPr>
              <a:t>ŽIVOTNOST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960120" y="4416552"/>
            <a:ext cx="4617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5312E"/>
                </a:solidFill>
              </a:rPr>
              <a:t>pevné lněné výrobky mohou sloužit dlouho a dobře stárnout</a:t>
            </a:r>
            <a:endParaRPr lang="en-US" sz="1500" dirty="0"/>
          </a:p>
        </p:txBody>
      </p:sp>
      <p:sp>
        <p:nvSpPr>
          <p:cNvPr id="13" name="Shape 11"/>
          <p:cNvSpPr/>
          <p:nvPr/>
        </p:nvSpPr>
        <p:spPr>
          <a:xfrm>
            <a:off x="6263640" y="3703320"/>
            <a:ext cx="5074920" cy="1737360"/>
          </a:xfrm>
          <a:prstGeom prst="roundRect">
            <a:avLst>
              <a:gd name="adj" fmla="val 4211"/>
            </a:avLst>
          </a:prstGeom>
          <a:solidFill>
            <a:srgbClr val="E8E0D0"/>
          </a:solidFill>
          <a:ln w="12700">
            <a:solidFill>
              <a:srgbClr val="D3D8C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492240" y="3931920"/>
            <a:ext cx="4617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8A7351"/>
                </a:solidFill>
              </a:rPr>
              <a:t>OTÁZKY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492240" y="4416552"/>
            <a:ext cx="4617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5312E"/>
                </a:solidFill>
              </a:rPr>
              <a:t>retting, zpracování, doprava, barvení a </a:t>
            </a:r>
            <a:r>
              <a:rPr lang="en-US" sz="1500" dirty="0" err="1">
                <a:solidFill>
                  <a:srgbClr val="25312E"/>
                </a:solidFill>
              </a:rPr>
              <a:t>konečná</a:t>
            </a:r>
            <a:r>
              <a:rPr lang="en-US" sz="1500" dirty="0">
                <a:solidFill>
                  <a:srgbClr val="25312E"/>
                </a:solidFill>
              </a:rPr>
              <a:t> </a:t>
            </a:r>
            <a:r>
              <a:rPr lang="en-US" sz="1500" dirty="0" err="1">
                <a:solidFill>
                  <a:srgbClr val="25312E"/>
                </a:solidFill>
              </a:rPr>
              <a:t>úprava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658368" y="6245352"/>
            <a:ext cx="9966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7746C"/>
                </a:solidFill>
              </a:rPr>
              <a:t>Zdroj: Alliance for European Flax-Linen &amp; Hemp; obecné hodnocení vyžaduje posuzovat celý životní cyklus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16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H="1" flipV="1">
            <a:off x="11833664" y="5324551"/>
            <a:ext cx="175456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V="1">
            <a:off x="11977538" y="6327044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2100000">
            <a:off x="12157492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H="1" flipV="1">
            <a:off x="11724522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19500000">
            <a:off x="11679534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V="1">
            <a:off x="11921392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2100000">
            <a:off x="1210134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H="1" flipV="1">
            <a:off x="11668377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19500000">
            <a:off x="11623388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V="1">
            <a:off x="11868755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2100000">
            <a:off x="12048709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1178777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1185324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1182823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1174731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1172231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1181072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H="1" flipV="1">
            <a:off x="11672681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1637590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11687650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11668529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11606651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11587529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11655135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>
            <a:off x="164592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800000">
            <a:off x="226314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361919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40653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389491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33434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317306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377555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Len a udržitelnost</a:t>
            </a:r>
            <a:endParaRPr lang="en-US" sz="2800" dirty="0"/>
          </a:p>
        </p:txBody>
      </p:sp>
      <p:sp>
        <p:nvSpPr>
          <p:cNvPr id="16" name="Text 14"/>
          <p:cNvSpPr/>
          <p:nvPr/>
        </p:nvSpPr>
        <p:spPr>
          <a:xfrm>
            <a:off x="658368" y="6245352"/>
            <a:ext cx="9966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7746C"/>
                </a:solidFill>
              </a:rPr>
              <a:t>Zdroj: Alliance for European Flax-Linen &amp; Hemp; obecné hodnocení vyžaduje posuzovat celý životní cyklus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17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H="1" flipV="1">
            <a:off x="11833664" y="5324551"/>
            <a:ext cx="175456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V="1">
            <a:off x="11977538" y="6327044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2100000">
            <a:off x="12157492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H="1" flipV="1">
            <a:off x="11724522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19500000">
            <a:off x="11679534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V="1">
            <a:off x="11921392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2100000">
            <a:off x="1210134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H="1" flipV="1">
            <a:off x="11668377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19500000">
            <a:off x="11623388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V="1">
            <a:off x="11868755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2100000">
            <a:off x="12048709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1178777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1185324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1182823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1174731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1172231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1181072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H="1" flipV="1">
            <a:off x="11672681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1637590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11687650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11668529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11606651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11587529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11655135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>
            <a:off x="164592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800000">
            <a:off x="226314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361919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40653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389491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33434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317306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377555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18" name="Tabulka 17">
            <a:extLst>
              <a:ext uri="{FF2B5EF4-FFF2-40B4-BE49-F238E27FC236}">
                <a16:creationId xmlns:a16="http://schemas.microsoft.com/office/drawing/2014/main" id="{E4E54C9B-9DC0-0AA3-0DEF-52EFE8F662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602399"/>
              </p:ext>
            </p:extLst>
          </p:nvPr>
        </p:nvGraphicFramePr>
        <p:xfrm>
          <a:off x="1118586" y="1553592"/>
          <a:ext cx="8787413" cy="36863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60476">
                  <a:extLst>
                    <a:ext uri="{9D8B030D-6E8A-4147-A177-3AD203B41FA5}">
                      <a16:colId xmlns:a16="http://schemas.microsoft.com/office/drawing/2014/main" val="3519975420"/>
                    </a:ext>
                  </a:extLst>
                </a:gridCol>
                <a:gridCol w="1405986">
                  <a:extLst>
                    <a:ext uri="{9D8B030D-6E8A-4147-A177-3AD203B41FA5}">
                      <a16:colId xmlns:a16="http://schemas.microsoft.com/office/drawing/2014/main" val="2394452634"/>
                    </a:ext>
                  </a:extLst>
                </a:gridCol>
                <a:gridCol w="1405986">
                  <a:extLst>
                    <a:ext uri="{9D8B030D-6E8A-4147-A177-3AD203B41FA5}">
                      <a16:colId xmlns:a16="http://schemas.microsoft.com/office/drawing/2014/main" val="406189217"/>
                    </a:ext>
                  </a:extLst>
                </a:gridCol>
                <a:gridCol w="1405986">
                  <a:extLst>
                    <a:ext uri="{9D8B030D-6E8A-4147-A177-3AD203B41FA5}">
                      <a16:colId xmlns:a16="http://schemas.microsoft.com/office/drawing/2014/main" val="1072187163"/>
                    </a:ext>
                  </a:extLst>
                </a:gridCol>
                <a:gridCol w="2108979">
                  <a:extLst>
                    <a:ext uri="{9D8B030D-6E8A-4147-A177-3AD203B41FA5}">
                      <a16:colId xmlns:a16="http://schemas.microsoft.com/office/drawing/2014/main" val="275929690"/>
                    </a:ext>
                  </a:extLst>
                </a:gridCol>
              </a:tblGrid>
              <a:tr h="40170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Environmentální faktor</a:t>
                      </a:r>
                      <a:endParaRPr lang="cs-CZ" sz="11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Len</a:t>
                      </a:r>
                      <a:endParaRPr lang="cs-CZ" sz="1100" b="1" i="0" u="none" strike="noStrike" dirty="0">
                        <a:solidFill>
                          <a:srgbClr val="FFFFFF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Bavlna</a:t>
                      </a:r>
                      <a:endParaRPr lang="cs-CZ" sz="1100" b="1" i="0" u="none" strike="noStrike">
                        <a:solidFill>
                          <a:srgbClr val="FFFFFF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Vlna</a:t>
                      </a:r>
                      <a:endParaRPr lang="cs-CZ" sz="1100" b="1" i="0" u="none" strike="noStrike">
                        <a:solidFill>
                          <a:srgbClr val="FFFFFF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Polyester</a:t>
                      </a:r>
                      <a:endParaRPr lang="cs-CZ" sz="1100" b="1" i="0" u="none" strike="noStrike">
                        <a:solidFill>
                          <a:srgbClr val="FFFFFF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76868200"/>
                  </a:ext>
                </a:extLst>
              </a:tr>
              <a:tr h="410581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Spotřeba vody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Nízká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Vysoká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Střední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Nízká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50087840"/>
                  </a:ext>
                </a:extLst>
              </a:tr>
              <a:tr h="410581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Emise </a:t>
                      </a:r>
                      <a:r>
                        <a:rPr lang="cs-CZ" sz="1100" u="none" strike="noStrike" dirty="0" err="1">
                          <a:effectLst/>
                        </a:rPr>
                        <a:t>CO₂e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Nízké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Střední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Vysoké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Vysoké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00652115"/>
                  </a:ext>
                </a:extLst>
              </a:tr>
              <a:tr h="410581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Pesticidy / chemie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Nízké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Vyšší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Střední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Vysoká chemická výroba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32239035"/>
                  </a:ext>
                </a:extLst>
              </a:tr>
              <a:tr h="410581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Spotřeba půdy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Střední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Střední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Vysoká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Nízká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18501863"/>
                  </a:ext>
                </a:extLst>
              </a:tr>
              <a:tr h="410581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Fosilní suroviny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Ne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Ne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Ne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Ano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03130677"/>
                  </a:ext>
                </a:extLst>
              </a:tr>
              <a:tr h="410581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 err="1">
                          <a:effectLst/>
                        </a:rPr>
                        <a:t>Mikroplasty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Ne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Ne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Ne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Ano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09431358"/>
                  </a:ext>
                </a:extLst>
              </a:tr>
              <a:tr h="410581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Biologicky rozložitelné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Ano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Ano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Ano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Ne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2659307"/>
                  </a:ext>
                </a:extLst>
              </a:tr>
              <a:tr h="410581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Celkově</a:t>
                      </a:r>
                      <a:endParaRPr lang="cs-CZ" sz="1100" b="1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Nízká stopa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Střední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Vyšší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Vyšší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rlito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23940985"/>
                  </a:ext>
                </a:extLst>
              </a:tr>
            </a:tbl>
          </a:graphicData>
        </a:graphic>
      </p:graphicFrame>
      <p:sp>
        <p:nvSpPr>
          <p:cNvPr id="19" name="TextovéPole 18">
            <a:extLst>
              <a:ext uri="{FF2B5EF4-FFF2-40B4-BE49-F238E27FC236}">
                <a16:creationId xmlns:a16="http://schemas.microsoft.com/office/drawing/2014/main" id="{33E9E91C-A262-14BE-7162-F1CA9E74B066}"/>
              </a:ext>
            </a:extLst>
          </p:cNvPr>
          <p:cNvSpPr txBox="1"/>
          <p:nvPr/>
        </p:nvSpPr>
        <p:spPr>
          <a:xfrm>
            <a:off x="1828800" y="5467014"/>
            <a:ext cx="76516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Bavlna 3% orné půdy, ale 11% herbicidů, 24% insekticidů, voda 10000-20000l/kg  x LEN odolný proti škůdcům, 5x méně vody, 300-3000 litrů vody kg/l </a:t>
            </a:r>
          </a:p>
        </p:txBody>
      </p:sp>
    </p:spTree>
    <p:extLst>
      <p:ext uri="{BB962C8B-B14F-4D97-AF65-F5344CB8AC3E}">
        <p14:creationId xmlns:p14="http://schemas.microsoft.com/office/powerpoint/2010/main" val="1978548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Len: starý materiál pro současnost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1097280" y="1737360"/>
            <a:ext cx="99669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25312E"/>
                </a:solidFill>
              </a:rPr>
              <a:t>Jeho hodnota není jen v „přírodnosti“.</a:t>
            </a:r>
            <a:endParaRPr lang="en-US" sz="2800" dirty="0"/>
          </a:p>
          <a:p>
            <a:pPr marL="0" indent="0" algn="ctr">
              <a:buNone/>
            </a:pPr>
            <a:r>
              <a:rPr lang="en-US" sz="2800" b="1" dirty="0">
                <a:solidFill>
                  <a:srgbClr val="25312E"/>
                </a:solidFill>
              </a:rPr>
              <a:t>Je v propojení půdy, času, znalosti materiálu a lidské práce.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1828800" y="3429000"/>
            <a:ext cx="8503920" cy="0"/>
          </a:xfrm>
          <a:prstGeom prst="line">
            <a:avLst/>
          </a:prstGeom>
          <a:noFill/>
          <a:ln w="38100">
            <a:solidFill>
              <a:srgbClr val="D6C4A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234440" y="3931920"/>
            <a:ext cx="1508760" cy="438912"/>
          </a:xfrm>
          <a:prstGeom prst="roundRect">
            <a:avLst>
              <a:gd name="adj" fmla="val 16667"/>
            </a:avLst>
          </a:prstGeom>
          <a:solidFill>
            <a:srgbClr val="E8E0D0"/>
          </a:solidFill>
          <a:ln w="12700">
            <a:solidFill>
              <a:srgbClr val="E8E0D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344168" y="4023360"/>
            <a:ext cx="128930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5312E"/>
                </a:solidFill>
              </a:rPr>
              <a:t>rostlina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246120" y="3931920"/>
            <a:ext cx="1508760" cy="438912"/>
          </a:xfrm>
          <a:prstGeom prst="roundRect">
            <a:avLst>
              <a:gd name="adj" fmla="val 16667"/>
            </a:avLst>
          </a:prstGeom>
          <a:solidFill>
            <a:srgbClr val="E8E0D0"/>
          </a:solidFill>
          <a:ln w="12700">
            <a:solidFill>
              <a:srgbClr val="E8E0D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355848" y="4023360"/>
            <a:ext cx="128930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5312E"/>
                </a:solidFill>
              </a:rPr>
              <a:t>vlákno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257800" y="3931920"/>
            <a:ext cx="1508760" cy="438912"/>
          </a:xfrm>
          <a:prstGeom prst="roundRect">
            <a:avLst>
              <a:gd name="adj" fmla="val 16667"/>
            </a:avLst>
          </a:prstGeom>
          <a:solidFill>
            <a:srgbClr val="E8E0D0"/>
          </a:solidFill>
          <a:ln w="12700">
            <a:solidFill>
              <a:srgbClr val="E8E0D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367528" y="4023360"/>
            <a:ext cx="128930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5312E"/>
                </a:solidFill>
              </a:rPr>
              <a:t>příze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269480" y="3931920"/>
            <a:ext cx="1508760" cy="438912"/>
          </a:xfrm>
          <a:prstGeom prst="roundRect">
            <a:avLst>
              <a:gd name="adj" fmla="val 16667"/>
            </a:avLst>
          </a:prstGeom>
          <a:solidFill>
            <a:srgbClr val="E8E0D0"/>
          </a:solidFill>
          <a:ln w="12700">
            <a:solidFill>
              <a:srgbClr val="E8E0D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379208" y="4023360"/>
            <a:ext cx="128930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5312E"/>
                </a:solidFill>
              </a:rPr>
              <a:t>tkanina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9281160" y="3931920"/>
            <a:ext cx="1508760" cy="438912"/>
          </a:xfrm>
          <a:prstGeom prst="roundRect">
            <a:avLst>
              <a:gd name="adj" fmla="val 16667"/>
            </a:avLst>
          </a:prstGeom>
          <a:solidFill>
            <a:srgbClr val="E8E0D0"/>
          </a:solidFill>
          <a:ln w="12700">
            <a:solidFill>
              <a:srgbClr val="E8E0D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390888" y="4023360"/>
            <a:ext cx="128930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5312E"/>
                </a:solidFill>
              </a:rPr>
              <a:t>užívání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18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Od rostliny k vláknu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58368" y="1207008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C6A61"/>
                </a:solidFill>
              </a:rPr>
              <a:t>Nejvíc práce vzniká ještě před předením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502920" y="2331720"/>
            <a:ext cx="1572768" cy="960120"/>
          </a:xfrm>
          <a:prstGeom prst="roundRect">
            <a:avLst>
              <a:gd name="adj" fmla="val 5714"/>
            </a:avLst>
          </a:prstGeom>
          <a:solidFill>
            <a:srgbClr val="DDE4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76072" y="2587751"/>
            <a:ext cx="1426464" cy="6259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5312E"/>
                </a:solidFill>
              </a:rPr>
              <a:t>1</a:t>
            </a:r>
            <a:r>
              <a:rPr lang="cs-CZ" sz="1400" b="1" dirty="0">
                <a:solidFill>
                  <a:srgbClr val="25312E"/>
                </a:solidFill>
              </a:rPr>
              <a:t>00 dnů růst</a:t>
            </a:r>
          </a:p>
          <a:p>
            <a:pPr marL="0" indent="0" algn="ctr">
              <a:buNone/>
            </a:pPr>
            <a:r>
              <a:rPr lang="en-US" sz="1400" b="1" dirty="0" err="1">
                <a:solidFill>
                  <a:srgbClr val="25312E"/>
                </a:solidFill>
              </a:rPr>
              <a:t>sklizeň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25312E"/>
                </a:solidFill>
              </a:rPr>
              <a:t>vytrhávání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2075688" y="2615184"/>
            <a:ext cx="3474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6E88A6"/>
                </a:solidFill>
              </a:rPr>
              <a:t>→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2423160" y="2331720"/>
            <a:ext cx="1572768" cy="960120"/>
          </a:xfrm>
          <a:prstGeom prst="roundRect">
            <a:avLst>
              <a:gd name="adj" fmla="val 5714"/>
            </a:avLst>
          </a:prstGeom>
          <a:solidFill>
            <a:srgbClr val="E8E0D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496312" y="2587752"/>
            <a:ext cx="142646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 err="1">
                <a:solidFill>
                  <a:srgbClr val="25312E"/>
                </a:solidFill>
              </a:rPr>
              <a:t>rosení</a:t>
            </a:r>
            <a:r>
              <a:rPr lang="en-US" sz="1400" b="1" dirty="0">
                <a:solidFill>
                  <a:srgbClr val="25312E"/>
                </a:solidFill>
              </a:rPr>
              <a:t> /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25312E"/>
                </a:solidFill>
              </a:rPr>
              <a:t>máčení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3995928" y="2615184"/>
            <a:ext cx="3474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6E88A6"/>
                </a:solidFill>
              </a:rPr>
              <a:t>→</a:t>
            </a:r>
            <a:endParaRPr lang="en-US" sz="2000" dirty="0"/>
          </a:p>
        </p:txBody>
      </p:sp>
      <p:sp>
        <p:nvSpPr>
          <p:cNvPr id="10" name="Shape 8"/>
          <p:cNvSpPr/>
          <p:nvPr/>
        </p:nvSpPr>
        <p:spPr>
          <a:xfrm>
            <a:off x="4343400" y="2331720"/>
            <a:ext cx="1572768" cy="960120"/>
          </a:xfrm>
          <a:prstGeom prst="roundRect">
            <a:avLst>
              <a:gd name="adj" fmla="val 5714"/>
            </a:avLst>
          </a:prstGeom>
          <a:solidFill>
            <a:srgbClr val="DDE4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cs-CZ" dirty="0"/>
          </a:p>
        </p:txBody>
      </p:sp>
      <p:sp>
        <p:nvSpPr>
          <p:cNvPr id="11" name="Text 9"/>
          <p:cNvSpPr/>
          <p:nvPr/>
        </p:nvSpPr>
        <p:spPr>
          <a:xfrm>
            <a:off x="4416552" y="2587752"/>
            <a:ext cx="142646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 err="1">
                <a:solidFill>
                  <a:srgbClr val="25312E"/>
                </a:solidFill>
              </a:rPr>
              <a:t>Lámání</a:t>
            </a:r>
            <a:endParaRPr lang="cs-CZ" sz="1400" b="1" dirty="0">
              <a:solidFill>
                <a:srgbClr val="25312E"/>
              </a:solidFill>
            </a:endParaRPr>
          </a:p>
          <a:p>
            <a:pPr marL="0" indent="0" algn="ctr">
              <a:buNone/>
            </a:pPr>
            <a:r>
              <a:rPr lang="cs-CZ" sz="1400" b="1" dirty="0">
                <a:solidFill>
                  <a:srgbClr val="25312E"/>
                </a:solidFill>
              </a:rPr>
              <a:t>Trdlice</a:t>
            </a:r>
          </a:p>
          <a:p>
            <a:pPr marL="0" indent="0" algn="ctr">
              <a:buNone/>
            </a:pPr>
            <a:r>
              <a:rPr lang="cs-CZ" sz="1400" b="1" dirty="0">
                <a:solidFill>
                  <a:srgbClr val="25312E"/>
                </a:solidFill>
              </a:rPr>
              <a:t>pazdeří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5916168" y="2615184"/>
            <a:ext cx="3474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6E88A6"/>
                </a:solidFill>
              </a:rPr>
              <a:t>→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6263640" y="2331720"/>
            <a:ext cx="1572768" cy="960120"/>
          </a:xfrm>
          <a:prstGeom prst="roundRect">
            <a:avLst>
              <a:gd name="adj" fmla="val 5714"/>
            </a:avLst>
          </a:prstGeom>
          <a:solidFill>
            <a:srgbClr val="E8E0D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cs-CZ" dirty="0"/>
          </a:p>
        </p:txBody>
      </p:sp>
      <p:sp>
        <p:nvSpPr>
          <p:cNvPr id="14" name="Text 12"/>
          <p:cNvSpPr/>
          <p:nvPr/>
        </p:nvSpPr>
        <p:spPr>
          <a:xfrm>
            <a:off x="6336792" y="2587752"/>
            <a:ext cx="142646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 err="1">
                <a:solidFill>
                  <a:srgbClr val="25312E"/>
                </a:solidFill>
              </a:rPr>
              <a:t>Potírání</a:t>
            </a:r>
            <a:endParaRPr lang="cs-CZ" sz="1400" b="1" dirty="0">
              <a:solidFill>
                <a:srgbClr val="25312E"/>
              </a:solidFill>
            </a:endParaRPr>
          </a:p>
          <a:p>
            <a:pPr marL="0" indent="0" algn="ctr">
              <a:buNone/>
            </a:pPr>
            <a:r>
              <a:rPr lang="cs-CZ" sz="1400" b="1" dirty="0" err="1">
                <a:solidFill>
                  <a:srgbClr val="25312E"/>
                </a:solidFill>
              </a:rPr>
              <a:t>potěrák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7836408" y="2615184"/>
            <a:ext cx="3474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6E88A6"/>
                </a:solidFill>
              </a:rPr>
              <a:t>→</a:t>
            </a:r>
            <a:endParaRPr lang="en-US" sz="2000" dirty="0"/>
          </a:p>
        </p:txBody>
      </p:sp>
      <p:sp>
        <p:nvSpPr>
          <p:cNvPr id="16" name="Shape 14"/>
          <p:cNvSpPr/>
          <p:nvPr/>
        </p:nvSpPr>
        <p:spPr>
          <a:xfrm>
            <a:off x="8183880" y="2331720"/>
            <a:ext cx="1572768" cy="960120"/>
          </a:xfrm>
          <a:prstGeom prst="roundRect">
            <a:avLst>
              <a:gd name="adj" fmla="val 5714"/>
            </a:avLst>
          </a:prstGeom>
          <a:solidFill>
            <a:srgbClr val="DDE4E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cs-CZ" dirty="0"/>
          </a:p>
        </p:txBody>
      </p:sp>
      <p:sp>
        <p:nvSpPr>
          <p:cNvPr id="17" name="Text 15"/>
          <p:cNvSpPr/>
          <p:nvPr/>
        </p:nvSpPr>
        <p:spPr>
          <a:xfrm>
            <a:off x="8257032" y="2587752"/>
            <a:ext cx="142646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5312E"/>
                </a:solidFill>
              </a:rPr>
              <a:t>  </a:t>
            </a:r>
            <a:r>
              <a:rPr lang="en-US" sz="1400" b="1" dirty="0" err="1">
                <a:solidFill>
                  <a:srgbClr val="25312E"/>
                </a:solidFill>
              </a:rPr>
              <a:t>vochlování</a:t>
            </a:r>
            <a:endParaRPr lang="cs-CZ" sz="1400" b="1" dirty="0">
              <a:solidFill>
                <a:srgbClr val="25312E"/>
              </a:solidFill>
            </a:endParaRPr>
          </a:p>
          <a:p>
            <a:pPr marL="0" indent="0" algn="ctr">
              <a:buNone/>
            </a:pPr>
            <a:r>
              <a:rPr lang="cs-CZ" sz="1400" b="1" dirty="0">
                <a:solidFill>
                  <a:srgbClr val="25312E"/>
                </a:solidFill>
              </a:rPr>
              <a:t>vochle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9756648" y="2615184"/>
            <a:ext cx="3474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6E88A6"/>
                </a:solidFill>
              </a:rPr>
              <a:t>→</a:t>
            </a:r>
            <a:endParaRPr lang="en-US" sz="2000" dirty="0"/>
          </a:p>
        </p:txBody>
      </p:sp>
      <p:sp>
        <p:nvSpPr>
          <p:cNvPr id="19" name="Shape 17"/>
          <p:cNvSpPr/>
          <p:nvPr/>
        </p:nvSpPr>
        <p:spPr>
          <a:xfrm>
            <a:off x="10104120" y="2331720"/>
            <a:ext cx="1572768" cy="960120"/>
          </a:xfrm>
          <a:prstGeom prst="roundRect">
            <a:avLst>
              <a:gd name="adj" fmla="val 5714"/>
            </a:avLst>
          </a:prstGeom>
          <a:solidFill>
            <a:srgbClr val="E8E0D0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0177272" y="2587752"/>
            <a:ext cx="142646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5312E"/>
                </a:solidFill>
              </a:rPr>
              <a:t>  dlouhý len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25312E"/>
                </a:solidFill>
              </a:rPr>
              <a:t>+ koudel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960120" y="3886200"/>
            <a:ext cx="10149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25312E"/>
                </a:solidFill>
              </a:rPr>
              <a:t>Cílem je uvolnit lýková vlákna od dřevnaté části stonku, očistit je a srovnat. Dlouhá vyčesaná vlákna tvoří line flax; kratší vlákna zachycená při vochlování jsou tow — koudel.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658368" y="6245352"/>
            <a:ext cx="9966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77746C"/>
                </a:solidFill>
              </a:rPr>
              <a:t>Zdroj: Alliance for European Flax-Linen &amp; Hemp; The Linen Project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19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H="1" flipV="1">
            <a:off x="11833664" y="5324551"/>
            <a:ext cx="175456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V="1">
            <a:off x="11977538" y="6327044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2100000">
            <a:off x="12157492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H="1" flipV="1">
            <a:off x="11724522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19500000">
            <a:off x="11679534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V="1">
            <a:off x="11921392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2100000">
            <a:off x="1210134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H="1" flipV="1">
            <a:off x="11668377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19500000">
            <a:off x="11623388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V="1">
            <a:off x="11868755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2100000">
            <a:off x="12048709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1178777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1185324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1182823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1174731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1172231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1181072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H="1" flipV="1">
            <a:off x="11672681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1637590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11687650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11668529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11606651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11587529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11655135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>
            <a:off x="164592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800000">
            <a:off x="226314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361919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40653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389491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33434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317306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377555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168337D7-5C59-1CE0-3591-5742115D58A9}"/>
              </a:ext>
            </a:extLst>
          </p:cNvPr>
          <p:cNvSpPr txBox="1"/>
          <p:nvPr/>
        </p:nvSpPr>
        <p:spPr>
          <a:xfrm>
            <a:off x="1664898" y="5239943"/>
            <a:ext cx="7643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Vegetační doba lnu 100 dnů </a:t>
            </a:r>
            <a:r>
              <a:rPr lang="cs-CZ" sz="1800" dirty="0">
                <a:solidFill>
                  <a:schemeClr val="tx1"/>
                </a:solidFill>
              </a:rPr>
              <a:t>Na Medardův den, pospěš síti len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cs-CZ" sz="2800" b="1" dirty="0">
                <a:solidFill>
                  <a:srgbClr val="25312E"/>
                </a:solidFill>
              </a:rPr>
              <a:t>ZPRACOVÁNÍ LNU</a:t>
            </a:r>
            <a:endParaRPr lang="en-US" sz="2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20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5" name="Zástupný symbol pro obsah 3">
            <a:extLst>
              <a:ext uri="{FF2B5EF4-FFF2-40B4-BE49-F238E27FC236}">
                <a16:creationId xmlns:a16="http://schemas.microsoft.com/office/drawing/2014/main" id="{03591578-DFC4-3B65-8890-BBA5A446A4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2" t="530" r="25172" b="36217"/>
          <a:stretch/>
        </p:blipFill>
        <p:spPr>
          <a:xfrm rot="16200000">
            <a:off x="1745486" y="864789"/>
            <a:ext cx="2353141" cy="3632723"/>
          </a:xfrm>
          <a:prstGeom prst="rect">
            <a:avLst/>
          </a:prstGeom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FC10DCBA-8FC2-035E-44B3-9AE66F45D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7660" y="2035304"/>
            <a:ext cx="4866843" cy="3266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File:Drhlen.jpg">
            <a:extLst>
              <a:ext uri="{FF2B5EF4-FFF2-40B4-BE49-F238E27FC236}">
                <a16:creationId xmlns:a16="http://schemas.microsoft.com/office/drawing/2014/main" id="{4E203920-BCF3-6741-46A1-FF4BD5AB72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6" t="6552" r="8878" b="8124"/>
          <a:stretch/>
        </p:blipFill>
        <p:spPr bwMode="auto">
          <a:xfrm>
            <a:off x="1380226" y="4433977"/>
            <a:ext cx="2605178" cy="201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Od </a:t>
            </a:r>
            <a:r>
              <a:rPr lang="cs-CZ" sz="2800" b="1" dirty="0">
                <a:solidFill>
                  <a:srgbClr val="25312E"/>
                </a:solidFill>
              </a:rPr>
              <a:t>rostliny k vláknu</a:t>
            </a:r>
            <a:endParaRPr lang="en-US" sz="2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21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Picture 2" descr="C:\Users\Dům pod jasanem\Pictures\tkaní muzeum\img015.jpg">
            <a:extLst>
              <a:ext uri="{FF2B5EF4-FFF2-40B4-BE49-F238E27FC236}">
                <a16:creationId xmlns:a16="http://schemas.microsoft.com/office/drawing/2014/main" id="{1CA0998C-1A46-076D-1D2E-8DC26677AE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67" t="4873" r="26804" b="30551"/>
          <a:stretch/>
        </p:blipFill>
        <p:spPr bwMode="auto">
          <a:xfrm rot="5400000">
            <a:off x="1390174" y="715206"/>
            <a:ext cx="3143310" cy="497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Zpracování lnu, předení lnu a tkaní lnu - Kurzy - Dům pod jasanem">
            <a:extLst>
              <a:ext uri="{FF2B5EF4-FFF2-40B4-BE49-F238E27FC236}">
                <a16:creationId xmlns:a16="http://schemas.microsoft.com/office/drawing/2014/main" id="{A58177A3-FA8F-FF91-FA04-AA015233C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873" y="3722465"/>
            <a:ext cx="4501591" cy="300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omažlický dějepis - Fotoalbum - Národopis - Lidové umění - Ostatní - Předměty denní potřeby - Zpracování lnu">
            <a:extLst>
              <a:ext uri="{FF2B5EF4-FFF2-40B4-BE49-F238E27FC236}">
                <a16:creationId xmlns:a16="http://schemas.microsoft.com/office/drawing/2014/main" id="{FE5A6CC8-0820-E00E-940C-F526D450B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296" y="338328"/>
            <a:ext cx="2136668" cy="300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0B39EA7D-9193-FA4C-F597-608F2F7FFD15}"/>
              </a:ext>
            </a:extLst>
          </p:cNvPr>
          <p:cNvSpPr txBox="1"/>
          <p:nvPr/>
        </p:nvSpPr>
        <p:spPr>
          <a:xfrm>
            <a:off x="8583283" y="3096883"/>
            <a:ext cx="23636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Muzeum Domažlicka</a:t>
            </a:r>
          </a:p>
        </p:txBody>
      </p:sp>
    </p:spTree>
    <p:extLst>
      <p:ext uri="{BB962C8B-B14F-4D97-AF65-F5344CB8AC3E}">
        <p14:creationId xmlns:p14="http://schemas.microsoft.com/office/powerpoint/2010/main" val="30222420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865695" y="1166707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 err="1">
                <a:solidFill>
                  <a:srgbClr val="6C6A61"/>
                </a:solidFill>
              </a:rPr>
              <a:t>Předení</a:t>
            </a:r>
            <a:r>
              <a:rPr lang="en-US" dirty="0">
                <a:solidFill>
                  <a:srgbClr val="6C6A61"/>
                </a:solidFill>
              </a:rPr>
              <a:t> </a:t>
            </a:r>
            <a:r>
              <a:rPr lang="en-US" dirty="0" err="1">
                <a:solidFill>
                  <a:srgbClr val="6C6A61"/>
                </a:solidFill>
              </a:rPr>
              <a:t>určuje</a:t>
            </a:r>
            <a:r>
              <a:rPr lang="en-US" dirty="0">
                <a:solidFill>
                  <a:srgbClr val="6C6A61"/>
                </a:solidFill>
              </a:rPr>
              <a:t> </a:t>
            </a:r>
            <a:r>
              <a:rPr lang="en-US" dirty="0" err="1">
                <a:solidFill>
                  <a:srgbClr val="6C6A61"/>
                </a:solidFill>
              </a:rPr>
              <a:t>charakter</a:t>
            </a:r>
            <a:r>
              <a:rPr lang="en-US" dirty="0">
                <a:solidFill>
                  <a:srgbClr val="6C6A61"/>
                </a:solidFill>
              </a:rPr>
              <a:t> </a:t>
            </a:r>
            <a:r>
              <a:rPr lang="en-US" dirty="0" err="1">
                <a:solidFill>
                  <a:srgbClr val="6C6A61"/>
                </a:solidFill>
              </a:rPr>
              <a:t>budoucí</a:t>
            </a:r>
            <a:r>
              <a:rPr lang="en-US" dirty="0">
                <a:solidFill>
                  <a:srgbClr val="6C6A61"/>
                </a:solidFill>
              </a:rPr>
              <a:t> </a:t>
            </a:r>
            <a:r>
              <a:rPr lang="en-US" dirty="0" err="1">
                <a:solidFill>
                  <a:srgbClr val="6C6A61"/>
                </a:solidFill>
              </a:rPr>
              <a:t>tkaniny</a:t>
            </a:r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658368" y="1207008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744871" y="1609688"/>
            <a:ext cx="3337560" cy="2540479"/>
          </a:xfrm>
          <a:prstGeom prst="roundRect">
            <a:avLst>
              <a:gd name="adj" fmla="val 2192"/>
            </a:avLst>
          </a:prstGeom>
          <a:solidFill>
            <a:srgbClr val="E4E9DF"/>
          </a:solidFill>
          <a:ln w="12700">
            <a:solidFill>
              <a:srgbClr val="D1D8CC"/>
            </a:solidFill>
            <a:prstDash val="solid"/>
          </a:ln>
        </p:spPr>
        <p:txBody>
          <a:bodyPr/>
          <a:lstStyle/>
          <a:p>
            <a:endParaRPr lang="cs-CZ" dirty="0"/>
          </a:p>
        </p:txBody>
      </p:sp>
      <p:sp>
        <p:nvSpPr>
          <p:cNvPr id="5" name="Text 3"/>
          <p:cNvSpPr/>
          <p:nvPr/>
        </p:nvSpPr>
        <p:spPr>
          <a:xfrm>
            <a:off x="1143000" y="1965960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6E8065"/>
                </a:solidFill>
              </a:rPr>
              <a:t>DLOUHÝ LEN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1463040" y="1910319"/>
            <a:ext cx="26060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25312E"/>
                </a:solidFill>
              </a:rPr>
              <a:t>• vlákna paralelně</a:t>
            </a:r>
            <a:endParaRPr lang="en-US" sz="1700" dirty="0"/>
          </a:p>
          <a:p>
            <a:pPr marL="0" indent="0">
              <a:buNone/>
            </a:pPr>
            <a:r>
              <a:rPr lang="en-US" sz="1700" dirty="0">
                <a:solidFill>
                  <a:srgbClr val="25312E"/>
                </a:solidFill>
              </a:rPr>
              <a:t>• </a:t>
            </a:r>
            <a:r>
              <a:rPr lang="cs-CZ" sz="1700" dirty="0">
                <a:solidFill>
                  <a:srgbClr val="25312E"/>
                </a:solidFill>
              </a:rPr>
              <a:t>předení s</a:t>
            </a:r>
            <a:r>
              <a:rPr lang="en-US" sz="1700" dirty="0">
                <a:solidFill>
                  <a:srgbClr val="25312E"/>
                </a:solidFill>
              </a:rPr>
              <a:t> přeslici</a:t>
            </a:r>
            <a:endParaRPr lang="en-US" sz="1700" dirty="0"/>
          </a:p>
          <a:p>
            <a:pPr marL="0" indent="0">
              <a:buNone/>
            </a:pPr>
            <a:r>
              <a:rPr lang="en-US" sz="1700" dirty="0">
                <a:solidFill>
                  <a:srgbClr val="25312E"/>
                </a:solidFill>
              </a:rPr>
              <a:t>• mokré předení</a:t>
            </a:r>
            <a:endParaRPr lang="en-US" sz="1700" dirty="0"/>
          </a:p>
          <a:p>
            <a:pPr marL="0" indent="0">
              <a:buNone/>
            </a:pPr>
            <a:r>
              <a:rPr lang="en-US" sz="1700" dirty="0">
                <a:solidFill>
                  <a:srgbClr val="25312E"/>
                </a:solidFill>
              </a:rPr>
              <a:t>• hladší a jemnější příze</a:t>
            </a:r>
            <a:endParaRPr lang="en-US" sz="1700" dirty="0"/>
          </a:p>
        </p:txBody>
      </p:sp>
      <p:sp>
        <p:nvSpPr>
          <p:cNvPr id="10" name="Shape 8"/>
          <p:cNvSpPr/>
          <p:nvPr/>
        </p:nvSpPr>
        <p:spPr>
          <a:xfrm>
            <a:off x="8092440" y="1600200"/>
            <a:ext cx="3337560" cy="4206240"/>
          </a:xfrm>
          <a:prstGeom prst="roundRect">
            <a:avLst>
              <a:gd name="adj" fmla="val 2192"/>
            </a:avLst>
          </a:prstGeom>
          <a:solidFill>
            <a:srgbClr val="DDE4E8"/>
          </a:solidFill>
          <a:ln w="12700">
            <a:solidFill>
              <a:srgbClr val="CAD6DE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458200" y="1965960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6E88A6"/>
                </a:solidFill>
              </a:rPr>
              <a:t>ZÁKRUT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8755380" y="1992702"/>
            <a:ext cx="26060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25312E"/>
                </a:solidFill>
              </a:rPr>
              <a:t>Směr S / Z a množství zákrutu ovlivňují pevnost, tvrdost, chlupatost i chování příze v osnově.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22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V="1">
            <a:off x="182880" y="5324551"/>
            <a:ext cx="175455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H="1" flipV="1">
            <a:off x="-10480" y="6327044"/>
            <a:ext cx="224941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19500000">
            <a:off x="-55468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V="1">
            <a:off x="242534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2100000">
            <a:off x="422488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H="1" flipV="1">
            <a:off x="45665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19500000">
            <a:off x="67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V="1">
            <a:off x="298680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2100000">
            <a:off x="478634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H="1" flipV="1">
            <a:off x="98301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19500000">
            <a:off x="53313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31244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37791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35290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27198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24698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33539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V="1">
            <a:off x="279380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84227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534288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515166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453288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434167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501773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 flipH="1">
            <a:off x="11798808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9800000">
            <a:off x="11883390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11767535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11812148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1179510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11739963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1172292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11783171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2" descr="C:\martina\poznámky k příručce\tkaní\451px-Irish_spinning_wheel.jpg">
            <a:extLst>
              <a:ext uri="{FF2B5EF4-FFF2-40B4-BE49-F238E27FC236}">
                <a16:creationId xmlns:a16="http://schemas.microsoft.com/office/drawing/2014/main" id="{17DDCD75-5E4A-2DB1-D6C9-E73DF2172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873" y="1560337"/>
            <a:ext cx="3323807" cy="441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41FFE0BB-724D-9751-A8A2-B00B61665E61}"/>
              </a:ext>
            </a:extLst>
          </p:cNvPr>
          <p:cNvSpPr txBox="1"/>
          <p:nvPr/>
        </p:nvSpPr>
        <p:spPr>
          <a:xfrm>
            <a:off x="658368" y="704706"/>
            <a:ext cx="7217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Od vlákna k přízi</a:t>
            </a:r>
          </a:p>
        </p:txBody>
      </p:sp>
    </p:spTree>
    <p:extLst>
      <p:ext uri="{BB962C8B-B14F-4D97-AF65-F5344CB8AC3E}">
        <p14:creationId xmlns:p14="http://schemas.microsoft.com/office/powerpoint/2010/main" val="24301207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789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5312E"/>
                </a:solidFill>
              </a:rPr>
              <a:t>Vybrané zdroje a další čtení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868680" y="1508760"/>
            <a:ext cx="10332720" cy="4206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700" dirty="0">
                <a:solidFill>
                  <a:srgbClr val="25312E"/>
                </a:solidFill>
              </a:rPr>
              <a:t>Alliance for European Flax-Linen &amp; Hemp — From field to fibre and fabric; Flax-Linen, fibre of civilisation(s)</a:t>
            </a:r>
            <a:endParaRPr lang="en-US" sz="1700" dirty="0"/>
          </a:p>
          <a:p>
            <a:r>
              <a:rPr lang="en-US" sz="1700" dirty="0">
                <a:solidFill>
                  <a:srgbClr val="25312E"/>
                </a:solidFill>
              </a:rPr>
              <a:t>Oxford University Plants 400 — Linum species</a:t>
            </a:r>
            <a:endParaRPr lang="cs-CZ" sz="1700" dirty="0">
              <a:solidFill>
                <a:srgbClr val="25312E"/>
              </a:solidFill>
            </a:endParaRPr>
          </a:p>
          <a:p>
            <a:r>
              <a:rPr lang="en-US" sz="1700" dirty="0">
                <a:solidFill>
                  <a:srgbClr val="25312E"/>
                </a:solidFill>
              </a:rPr>
              <a:t>Textile Exchange — Uncovering the Lineage of Linen on Northern France’s Fields</a:t>
            </a:r>
            <a:endParaRPr lang="en-US" sz="1700" dirty="0"/>
          </a:p>
          <a:p>
            <a:r>
              <a:rPr lang="en-US" sz="1700" dirty="0">
                <a:solidFill>
                  <a:srgbClr val="25312E"/>
                </a:solidFill>
              </a:rPr>
              <a:t>The Linen Project — Flaxicon / cesta od rostliny k plátnu</a:t>
            </a:r>
            <a:endParaRPr lang="en-US" sz="1700" dirty="0"/>
          </a:p>
          <a:p>
            <a:r>
              <a:rPr lang="en-US" sz="1700" dirty="0">
                <a:solidFill>
                  <a:srgbClr val="25312E"/>
                </a:solidFill>
              </a:rPr>
              <a:t>European Enterprise Network — Polish Linen: A Magical Plant</a:t>
            </a:r>
            <a:endParaRPr lang="cs-CZ" sz="1700" dirty="0">
              <a:solidFill>
                <a:srgbClr val="25312E"/>
              </a:solidFill>
            </a:endParaRPr>
          </a:p>
          <a:p>
            <a:r>
              <a:rPr lang="cs-CZ" sz="1700" dirty="0">
                <a:solidFill>
                  <a:srgbClr val="25312E"/>
                </a:solidFill>
              </a:rPr>
              <a:t>Ministerstvo zemědělství ČR, Lnářský svaz, </a:t>
            </a:r>
            <a:r>
              <a:rPr lang="cs-CZ" sz="1700" dirty="0" err="1">
                <a:solidFill>
                  <a:srgbClr val="25312E"/>
                </a:solidFill>
              </a:rPr>
              <a:t>Agritec</a:t>
            </a:r>
            <a:r>
              <a:rPr lang="cs-CZ" sz="1700" dirty="0">
                <a:solidFill>
                  <a:srgbClr val="25312E"/>
                </a:solidFill>
              </a:rPr>
              <a:t> </a:t>
            </a:r>
          </a:p>
          <a:p>
            <a:endParaRPr lang="cs-CZ" sz="1700" dirty="0">
              <a:solidFill>
                <a:srgbClr val="25312E"/>
              </a:solidFill>
            </a:endParaRPr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r>
              <a:rPr lang="en-US" sz="1700" dirty="0">
                <a:solidFill>
                  <a:srgbClr val="25312E"/>
                </a:solidFill>
              </a:rPr>
              <a:t>Pozn.: historické a regionální postupy zpracování lnu se liší; </a:t>
            </a:r>
            <a:endParaRPr lang="cs-CZ" sz="1700" dirty="0">
              <a:solidFill>
                <a:srgbClr val="25312E"/>
              </a:solidFill>
            </a:endParaRPr>
          </a:p>
          <a:p>
            <a:pPr marL="0" indent="0">
              <a:buNone/>
            </a:pPr>
            <a:r>
              <a:rPr lang="cs-CZ" sz="1700" dirty="0">
                <a:solidFill>
                  <a:srgbClr val="25312E"/>
                </a:solidFill>
              </a:rPr>
              <a:t>Foto: Tereza Havrdová, Martina </a:t>
            </a:r>
            <a:r>
              <a:rPr lang="cs-CZ" sz="1700" dirty="0" err="1">
                <a:solidFill>
                  <a:srgbClr val="25312E"/>
                </a:solidFill>
              </a:rPr>
              <a:t>Poliaková</a:t>
            </a:r>
            <a:r>
              <a:rPr lang="cs-CZ" sz="1700" dirty="0">
                <a:solidFill>
                  <a:srgbClr val="25312E"/>
                </a:solidFill>
              </a:rPr>
              <a:t>, 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11480" cy="18288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900">
                <a:solidFill>
                  <a:srgbClr val="88857C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23</a:t>
            </a:fld>
            <a:endParaRPr lang="en-US"/>
          </a:p>
        </p:txBody>
      </p:sp>
      <p:cxnSp>
        <p:nvCxnSpPr>
          <p:cNvPr id="26" name="Connector 25"/>
          <p:cNvCxnSpPr/>
          <p:nvPr/>
        </p:nvCxnSpPr>
        <p:spPr>
          <a:xfrm flipH="1" flipV="1">
            <a:off x="11833664" y="5324551"/>
            <a:ext cx="175456" cy="1387145"/>
          </a:xfrm>
          <a:prstGeom prst="line">
            <a:avLst/>
          </a:prstGeom>
          <a:ln w="1524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 flipV="1">
            <a:off x="11977538" y="6327044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 rot="2100000">
            <a:off x="12157492" y="619957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9" name="Connector 28"/>
          <p:cNvCxnSpPr/>
          <p:nvPr/>
        </p:nvCxnSpPr>
        <p:spPr>
          <a:xfrm flipH="1" flipV="1">
            <a:off x="11724522" y="6105101"/>
            <a:ext cx="224943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19500000">
            <a:off x="11679534" y="5977633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1" name="Connector 30"/>
          <p:cNvCxnSpPr/>
          <p:nvPr/>
        </p:nvCxnSpPr>
        <p:spPr>
          <a:xfrm flipV="1">
            <a:off x="11921392" y="5883158"/>
            <a:ext cx="224942" cy="134965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 rot="2100000">
            <a:off x="12101346" y="5755690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3" name="Connector 32"/>
          <p:cNvCxnSpPr/>
          <p:nvPr/>
        </p:nvCxnSpPr>
        <p:spPr>
          <a:xfrm flipH="1" flipV="1">
            <a:off x="11668377" y="5661214"/>
            <a:ext cx="224942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rot="19500000">
            <a:off x="11623388" y="55337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5" name="Connector 34"/>
          <p:cNvCxnSpPr/>
          <p:nvPr/>
        </p:nvCxnSpPr>
        <p:spPr>
          <a:xfrm flipV="1">
            <a:off x="11868755" y="5467014"/>
            <a:ext cx="224943" cy="134966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2100000">
            <a:off x="12048709" y="5339547"/>
            <a:ext cx="89976" cy="254934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Oval 36"/>
          <p:cNvSpPr/>
          <p:nvPr/>
        </p:nvSpPr>
        <p:spPr>
          <a:xfrm>
            <a:off x="11787776" y="5191985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 rot="4320000">
            <a:off x="11853240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 rot="8640000">
            <a:off x="11828235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Oval 39"/>
          <p:cNvSpPr/>
          <p:nvPr/>
        </p:nvSpPr>
        <p:spPr>
          <a:xfrm rot="12960000">
            <a:off x="11747318" y="5316504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Oval 40"/>
          <p:cNvSpPr/>
          <p:nvPr/>
        </p:nvSpPr>
        <p:spPr>
          <a:xfrm rot="17280000">
            <a:off x="11722313" y="5239547"/>
            <a:ext cx="91776" cy="127467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11810720" y="5301607"/>
            <a:ext cx="45888" cy="45888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43" name="Connector 42"/>
          <p:cNvCxnSpPr/>
          <p:nvPr/>
        </p:nvCxnSpPr>
        <p:spPr>
          <a:xfrm flipH="1" flipV="1">
            <a:off x="11672681" y="5768812"/>
            <a:ext cx="239938" cy="179954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1637590" y="566743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 rot="4320000">
            <a:off x="11687650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Oval 45"/>
          <p:cNvSpPr/>
          <p:nvPr/>
        </p:nvSpPr>
        <p:spPr>
          <a:xfrm rot="8640000">
            <a:off x="11668529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Oval 46"/>
          <p:cNvSpPr/>
          <p:nvPr/>
        </p:nvSpPr>
        <p:spPr>
          <a:xfrm rot="12960000">
            <a:off x="11606651" y="5762658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Oval 47"/>
          <p:cNvSpPr/>
          <p:nvPr/>
        </p:nvSpPr>
        <p:spPr>
          <a:xfrm rot="17280000">
            <a:off x="11587529" y="5703809"/>
            <a:ext cx="70182" cy="97475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Oval 48"/>
          <p:cNvSpPr/>
          <p:nvPr/>
        </p:nvSpPr>
        <p:spPr>
          <a:xfrm>
            <a:off x="11655135" y="5751266"/>
            <a:ext cx="35091" cy="35091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50" name="Connector 49"/>
          <p:cNvCxnSpPr/>
          <p:nvPr/>
        </p:nvCxnSpPr>
        <p:spPr>
          <a:xfrm>
            <a:off x="164592" y="45720"/>
            <a:ext cx="228600" cy="594360"/>
          </a:xfrm>
          <a:prstGeom prst="line">
            <a:avLst/>
          </a:prstGeom>
          <a:ln w="10160">
            <a:solidFill>
              <a:srgbClr val="56704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 rot="1800000">
            <a:off x="226314" y="224028"/>
            <a:ext cx="82296" cy="228600"/>
          </a:xfrm>
          <a:prstGeom prst="ellipse">
            <a:avLst/>
          </a:prstGeom>
          <a:solidFill>
            <a:srgbClr val="567043"/>
          </a:solidFill>
          <a:ln>
            <a:solidFill>
              <a:srgbClr val="5670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Oval 51"/>
          <p:cNvSpPr/>
          <p:nvPr/>
        </p:nvSpPr>
        <p:spPr>
          <a:xfrm>
            <a:off x="361919" y="549737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Oval 52"/>
          <p:cNvSpPr/>
          <p:nvPr/>
        </p:nvSpPr>
        <p:spPr>
          <a:xfrm rot="4320000">
            <a:off x="406532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Oval 53"/>
          <p:cNvSpPr/>
          <p:nvPr/>
        </p:nvSpPr>
        <p:spPr>
          <a:xfrm rot="8640000">
            <a:off x="389491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54"/>
          <p:cNvSpPr/>
          <p:nvPr/>
        </p:nvSpPr>
        <p:spPr>
          <a:xfrm rot="12960000">
            <a:off x="334347" y="634595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Oval 55"/>
          <p:cNvSpPr/>
          <p:nvPr/>
        </p:nvSpPr>
        <p:spPr>
          <a:xfrm rot="17280000">
            <a:off x="317306" y="582150"/>
            <a:ext cx="62544" cy="86868"/>
          </a:xfrm>
          <a:prstGeom prst="ellipse">
            <a:avLst/>
          </a:prstGeom>
          <a:solidFill>
            <a:srgbClr val="A4BEDA"/>
          </a:solidFill>
          <a:ln w="5715">
            <a:solidFill>
              <a:srgbClr val="7FA4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Oval 56"/>
          <p:cNvSpPr/>
          <p:nvPr/>
        </p:nvSpPr>
        <p:spPr>
          <a:xfrm>
            <a:off x="377555" y="624443"/>
            <a:ext cx="31272" cy="31272"/>
          </a:xfrm>
          <a:prstGeom prst="ellipse">
            <a:avLst/>
          </a:prstGeom>
          <a:solidFill>
            <a:srgbClr val="C7A34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2059</Words>
  <Application>Microsoft Office PowerPoint</Application>
  <PresentationFormat>Širokoúhlá obrazovka</PresentationFormat>
  <Paragraphs>426</Paragraphs>
  <Slides>23</Slides>
  <Notes>23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8" baseType="lpstr">
      <vt:lpstr>Aptos</vt:lpstr>
      <vt:lpstr>Arial</vt:lpstr>
      <vt:lpstr>Carlito</vt:lpstr>
      <vt:lpstr>Century Gothic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 – historie a současnost</dc:title>
  <dc:subject>Len – historie a současnost</dc:subject>
  <dc:creator>OpenAI</dc:creator>
  <cp:lastModifiedBy>Martina Poliakova</cp:lastModifiedBy>
  <cp:revision>26</cp:revision>
  <dcterms:created xsi:type="dcterms:W3CDTF">2026-10-01T16:57:59Z</dcterms:created>
  <dcterms:modified xsi:type="dcterms:W3CDTF">2026-11-04T07:06:29Z</dcterms:modified>
</cp:coreProperties>
</file>